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84" r:id="rId4"/>
    <p:sldMasterId id="2147483799" r:id="rId5"/>
    <p:sldMasterId id="2147483802" r:id="rId6"/>
  </p:sldMasterIdLst>
  <p:notesMasterIdLst>
    <p:notesMasterId r:id="rId27"/>
  </p:notesMasterIdLst>
  <p:handoutMasterIdLst>
    <p:handoutMasterId r:id="rId28"/>
  </p:handoutMasterIdLst>
  <p:sldIdLst>
    <p:sldId id="256" r:id="rId7"/>
    <p:sldId id="468" r:id="rId8"/>
    <p:sldId id="469" r:id="rId9"/>
    <p:sldId id="479" r:id="rId10"/>
    <p:sldId id="490" r:id="rId11"/>
    <p:sldId id="482" r:id="rId12"/>
    <p:sldId id="483" r:id="rId13"/>
    <p:sldId id="297" r:id="rId14"/>
    <p:sldId id="462" r:id="rId15"/>
    <p:sldId id="342" r:id="rId16"/>
    <p:sldId id="485" r:id="rId17"/>
    <p:sldId id="487" r:id="rId18"/>
    <p:sldId id="493" r:id="rId19"/>
    <p:sldId id="491" r:id="rId20"/>
    <p:sldId id="343" r:id="rId21"/>
    <p:sldId id="488" r:id="rId22"/>
    <p:sldId id="324" r:id="rId23"/>
    <p:sldId id="492" r:id="rId24"/>
    <p:sldId id="261" r:id="rId25"/>
    <p:sldId id="291" r:id="rId26"/>
  </p:sldIdLst>
  <p:sldSz cx="9144000" cy="5143500" type="screen16x9"/>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5BEC368-674E-1DD3-EB12-81A28F780A59}" name="MARIO NARDONE" initials="MN" userId="S::mario@eastbayis.com::774dda37-a25d-4f16-b2d0-7cc6922ab6ed" providerId="AD"/>
  <p188:author id="{54A976A0-C29F-4A61-95DB-136E0AE8B820}" name="Eric Stein" initials="ES" userId="S::eric@eastbayis.com::86eb48da-850b-45df-8446-69f3268de2f1" providerId="AD"/>
  <p188:author id="{EF4691C9-800E-2BE8-63B0-00C741236778}" name="Alex Kluesner" initials="AK" userId="S::alex@eastbayis.com::b7305ff0-93b5-437e-80bd-4d1c7fd5df1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ric Stein" initials="ES" lastIdx="1" clrIdx="0">
    <p:extLst>
      <p:ext uri="{19B8F6BF-5375-455C-9EA6-DF929625EA0E}">
        <p15:presenceInfo xmlns:p15="http://schemas.microsoft.com/office/powerpoint/2012/main" userId="4452c26f5a08d75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66"/>
    <a:srgbClr val="CFC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D46691-A8A4-4D47-A18C-AF29CF2D12E6}" v="3" dt="2025-10-16T16:13:29.303"/>
  </p1510:revLst>
</p1510:revInfo>
</file>

<file path=ppt/tableStyles.xml><?xml version="1.0" encoding="utf-8"?>
<a:tblStyleLst xmlns:a="http://schemas.openxmlformats.org/drawingml/2006/main" def="{6FE5FFFF-85F4-48C0-8DBD-BFC443BE2BCA}">
  <a:tblStyle styleId="{6FE5FFFF-85F4-48C0-8DBD-BFC443BE2BCA}"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087" autoAdjust="0"/>
  </p:normalViewPr>
  <p:slideViewPr>
    <p:cSldViewPr snapToGrid="0">
      <p:cViewPr varScale="1">
        <p:scale>
          <a:sx n="114" d="100"/>
          <a:sy n="114" d="100"/>
        </p:scale>
        <p:origin x="1524" y="9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dan Durham" userId="650ea88b-2c61-44d1-bea5-7db2bc4b3b55" providerId="ADAL" clId="{E3399CE4-568E-49AE-A8E8-1604482B3251}"/>
    <pc:docChg chg="modSld">
      <pc:chgData name="Jordan Durham" userId="650ea88b-2c61-44d1-bea5-7db2bc4b3b55" providerId="ADAL" clId="{E3399CE4-568E-49AE-A8E8-1604482B3251}" dt="2025-10-16T16:13:58.184" v="9" actId="207"/>
      <pc:docMkLst>
        <pc:docMk/>
      </pc:docMkLst>
      <pc:sldChg chg="modSp mod">
        <pc:chgData name="Jordan Durham" userId="650ea88b-2c61-44d1-bea5-7db2bc4b3b55" providerId="ADAL" clId="{E3399CE4-568E-49AE-A8E8-1604482B3251}" dt="2025-10-16T16:13:58.184" v="9" actId="207"/>
        <pc:sldMkLst>
          <pc:docMk/>
          <pc:sldMk cId="3501739700" sldId="291"/>
        </pc:sldMkLst>
        <pc:spChg chg="mod">
          <ac:chgData name="Jordan Durham" userId="650ea88b-2c61-44d1-bea5-7db2bc4b3b55" providerId="ADAL" clId="{E3399CE4-568E-49AE-A8E8-1604482B3251}" dt="2025-10-16T16:13:58.184" v="9" actId="207"/>
          <ac:spMkLst>
            <pc:docMk/>
            <pc:sldMk cId="3501739700" sldId="291"/>
            <ac:spMk id="6" creationId="{BE9642C2-BE0D-47F9-955A-51975C9B801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88537781461528"/>
          <c:y val="3.7299744161668889E-2"/>
          <c:w val="0.86260585025556014"/>
          <c:h val="0.68134751133009763"/>
        </c:manualLayout>
      </c:layout>
      <c:barChart>
        <c:barDir val="col"/>
        <c:grouping val="clustered"/>
        <c:varyColors val="0"/>
        <c:ser>
          <c:idx val="0"/>
          <c:order val="0"/>
          <c:tx>
            <c:strRef>
              <c:f>Sheet1!$A$2</c:f>
              <c:strCache>
                <c:ptCount val="1"/>
                <c:pt idx="0">
                  <c:v>1-5 Yr US Treasury</c:v>
                </c:pt>
              </c:strCache>
            </c:strRef>
          </c:tx>
          <c:spPr>
            <a:solidFill>
              <a:schemeClr val="accent1"/>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Sheet1!$B$2:$D$2</c:f>
              <c:numCache>
                <c:formatCode>#,##0.00</c:formatCode>
                <c:ptCount val="3"/>
                <c:pt idx="0">
                  <c:v>1.1391</c:v>
                </c:pt>
                <c:pt idx="1">
                  <c:v>4.5720000000000001</c:v>
                </c:pt>
                <c:pt idx="2">
                  <c:v>3.7659199999999999</c:v>
                </c:pt>
              </c:numCache>
            </c:numRef>
          </c:val>
          <c:extLst>
            <c:ext xmlns:c16="http://schemas.microsoft.com/office/drawing/2014/chart" uri="{C3380CC4-5D6E-409C-BE32-E72D297353CC}">
              <c16:uniqueId val="{00000000-F4FC-4F62-8F58-6CE104BA815F}"/>
            </c:ext>
          </c:extLst>
        </c:ser>
        <c:ser>
          <c:idx val="1"/>
          <c:order val="1"/>
          <c:tx>
            <c:strRef>
              <c:f>Sheet1!$A$3</c:f>
              <c:strCache>
                <c:ptCount val="1"/>
                <c:pt idx="0">
                  <c:v>1-5 Yr US Corp</c:v>
                </c:pt>
              </c:strCache>
            </c:strRef>
          </c:tx>
          <c:spPr>
            <a:solidFill>
              <a:schemeClr val="accent2"/>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Sheet1!$B$3:$D$3</c:f>
              <c:numCache>
                <c:formatCode>#,##0.00</c:formatCode>
                <c:ptCount val="3"/>
                <c:pt idx="0">
                  <c:v>1.64798</c:v>
                </c:pt>
                <c:pt idx="1">
                  <c:v>5.5044300000000002</c:v>
                </c:pt>
                <c:pt idx="2">
                  <c:v>5.1115700000000004</c:v>
                </c:pt>
              </c:numCache>
            </c:numRef>
          </c:val>
          <c:extLst>
            <c:ext xmlns:c16="http://schemas.microsoft.com/office/drawing/2014/chart" uri="{C3380CC4-5D6E-409C-BE32-E72D297353CC}">
              <c16:uniqueId val="{00000001-F4FC-4F62-8F58-6CE104BA815F}"/>
            </c:ext>
          </c:extLst>
        </c:ser>
        <c:ser>
          <c:idx val="2"/>
          <c:order val="2"/>
          <c:tx>
            <c:strRef>
              <c:f>Sheet1!$A$4</c:f>
              <c:strCache>
                <c:ptCount val="1"/>
                <c:pt idx="0">
                  <c:v>1-5 Yr US Muni</c:v>
                </c:pt>
              </c:strCache>
            </c:strRef>
          </c:tx>
          <c:spPr>
            <a:solidFill>
              <a:schemeClr val="accent3"/>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Sheet1!$B$4:$D$4</c:f>
              <c:numCache>
                <c:formatCode>#,##0.00</c:formatCode>
                <c:ptCount val="3"/>
                <c:pt idx="0">
                  <c:v>1.57378</c:v>
                </c:pt>
                <c:pt idx="1">
                  <c:v>3.70702</c:v>
                </c:pt>
                <c:pt idx="2">
                  <c:v>3.2699799999999999</c:v>
                </c:pt>
              </c:numCache>
            </c:numRef>
          </c:val>
          <c:extLst>
            <c:ext xmlns:c16="http://schemas.microsoft.com/office/drawing/2014/chart" uri="{C3380CC4-5D6E-409C-BE32-E72D297353CC}">
              <c16:uniqueId val="{00000002-F4FC-4F62-8F58-6CE104BA815F}"/>
            </c:ext>
          </c:extLst>
        </c:ser>
        <c:ser>
          <c:idx val="3"/>
          <c:order val="3"/>
          <c:tx>
            <c:strRef>
              <c:f>Sheet1!$A$5</c:f>
              <c:strCache>
                <c:ptCount val="1"/>
                <c:pt idx="0">
                  <c:v>5-10 Yr US Treasury</c:v>
                </c:pt>
              </c:strCache>
            </c:strRef>
          </c:tx>
          <c:spPr>
            <a:solidFill>
              <a:schemeClr val="accent4"/>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Sheet1!$B$5:$D$5</c:f>
              <c:numCache>
                <c:formatCode>#,##0.00</c:formatCode>
                <c:ptCount val="3"/>
                <c:pt idx="0">
                  <c:v>1.5600499999999999</c:v>
                </c:pt>
                <c:pt idx="1">
                  <c:v>6.9371200000000002</c:v>
                </c:pt>
                <c:pt idx="2">
                  <c:v>2.8303600000000002</c:v>
                </c:pt>
              </c:numCache>
            </c:numRef>
          </c:val>
          <c:extLst>
            <c:ext xmlns:c16="http://schemas.microsoft.com/office/drawing/2014/chart" uri="{C3380CC4-5D6E-409C-BE32-E72D297353CC}">
              <c16:uniqueId val="{00000004-F4FC-4F62-8F58-6CE104BA815F}"/>
            </c:ext>
          </c:extLst>
        </c:ser>
        <c:ser>
          <c:idx val="4"/>
          <c:order val="4"/>
          <c:tx>
            <c:strRef>
              <c:f>Sheet1!$A$6</c:f>
              <c:strCache>
                <c:ptCount val="1"/>
                <c:pt idx="0">
                  <c:v>5-10 Yr US Corp</c:v>
                </c:pt>
              </c:strCache>
            </c:strRef>
          </c:tx>
          <c:spPr>
            <a:solidFill>
              <a:schemeClr val="accent5"/>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Sheet1!$B$6:$D$6</c:f>
              <c:numCache>
                <c:formatCode>#,##0.00</c:formatCode>
                <c:ptCount val="3"/>
                <c:pt idx="0">
                  <c:v>2.71549</c:v>
                </c:pt>
                <c:pt idx="1">
                  <c:v>8.2021700000000006</c:v>
                </c:pt>
                <c:pt idx="2">
                  <c:v>5.33704</c:v>
                </c:pt>
              </c:numCache>
            </c:numRef>
          </c:val>
          <c:extLst>
            <c:ext xmlns:c16="http://schemas.microsoft.com/office/drawing/2014/chart" uri="{C3380CC4-5D6E-409C-BE32-E72D297353CC}">
              <c16:uniqueId val="{00000005-F4FC-4F62-8F58-6CE104BA815F}"/>
            </c:ext>
          </c:extLst>
        </c:ser>
        <c:ser>
          <c:idx val="5"/>
          <c:order val="5"/>
          <c:tx>
            <c:strRef>
              <c:f>Sheet1!$A$7</c:f>
              <c:strCache>
                <c:ptCount val="1"/>
                <c:pt idx="0">
                  <c:v>5-10 Yr US Muni</c:v>
                </c:pt>
              </c:strCache>
            </c:strRef>
          </c:tx>
          <c:spPr>
            <a:solidFill>
              <a:schemeClr val="accent6"/>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Sheet1!$B$7:$D$7</c:f>
              <c:numCache>
                <c:formatCode>#,##0.00</c:formatCode>
                <c:ptCount val="3"/>
                <c:pt idx="0">
                  <c:v>2.9189400000000001</c:v>
                </c:pt>
                <c:pt idx="1">
                  <c:v>4.5575400000000004</c:v>
                </c:pt>
                <c:pt idx="2">
                  <c:v>3.3231099999999998</c:v>
                </c:pt>
              </c:numCache>
            </c:numRef>
          </c:val>
          <c:extLst>
            <c:ext xmlns:c16="http://schemas.microsoft.com/office/drawing/2014/chart" uri="{C3380CC4-5D6E-409C-BE32-E72D297353CC}">
              <c16:uniqueId val="{00000006-F4FC-4F62-8F58-6CE104BA815F}"/>
            </c:ext>
          </c:extLst>
        </c:ser>
        <c:ser>
          <c:idx val="6"/>
          <c:order val="6"/>
          <c:tx>
            <c:strRef>
              <c:f>Sheet1!$A$8</c:f>
              <c:strCache>
                <c:ptCount val="1"/>
                <c:pt idx="0">
                  <c:v>US Agg</c:v>
                </c:pt>
              </c:strCache>
            </c:strRef>
          </c:tx>
          <c:spPr>
            <a:solidFill>
              <a:schemeClr val="accent1">
                <a:lumMod val="60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Sheet1!$B$8:$D$8</c:f>
              <c:numCache>
                <c:formatCode>#,##0.00</c:formatCode>
                <c:ptCount val="3"/>
                <c:pt idx="0">
                  <c:v>2.0301300000000002</c:v>
                </c:pt>
                <c:pt idx="1">
                  <c:v>6.1331800000000003</c:v>
                </c:pt>
                <c:pt idx="2">
                  <c:v>2.8837299999999999</c:v>
                </c:pt>
              </c:numCache>
            </c:numRef>
          </c:val>
          <c:extLst>
            <c:ext xmlns:c16="http://schemas.microsoft.com/office/drawing/2014/chart" uri="{C3380CC4-5D6E-409C-BE32-E72D297353CC}">
              <c16:uniqueId val="{00000007-F4FC-4F62-8F58-6CE104BA815F}"/>
            </c:ext>
          </c:extLst>
        </c:ser>
        <c:ser>
          <c:idx val="7"/>
          <c:order val="7"/>
          <c:tx>
            <c:strRef>
              <c:f>Sheet1!$A$9</c:f>
              <c:strCache>
                <c:ptCount val="1"/>
                <c:pt idx="0">
                  <c:v>Global Agg ex-US Hdg USD</c:v>
                </c:pt>
              </c:strCache>
            </c:strRef>
          </c:tx>
          <c:spPr>
            <a:solidFill>
              <a:schemeClr val="accent2">
                <a:lumMod val="60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Sheet1!$B$9:$D$9</c:f>
              <c:numCache>
                <c:formatCode>#,##0.00</c:formatCode>
                <c:ptCount val="3"/>
                <c:pt idx="0">
                  <c:v>0.49373</c:v>
                </c:pt>
                <c:pt idx="1">
                  <c:v>2.2630699999999999</c:v>
                </c:pt>
                <c:pt idx="2">
                  <c:v>3.02196</c:v>
                </c:pt>
              </c:numCache>
            </c:numRef>
          </c:val>
          <c:extLst>
            <c:ext xmlns:c16="http://schemas.microsoft.com/office/drawing/2014/chart" uri="{C3380CC4-5D6E-409C-BE32-E72D297353CC}">
              <c16:uniqueId val="{00000008-F4FC-4F62-8F58-6CE104BA815F}"/>
            </c:ext>
          </c:extLst>
        </c:ser>
        <c:ser>
          <c:idx val="8"/>
          <c:order val="8"/>
          <c:tx>
            <c:strRef>
              <c:f>Sheet1!$A$10</c:f>
              <c:strCache>
                <c:ptCount val="1"/>
                <c:pt idx="0">
                  <c:v>1-5 Yr Infl Link Trsy</c:v>
                </c:pt>
              </c:strCache>
            </c:strRef>
          </c:tx>
          <c:spPr>
            <a:solidFill>
              <a:schemeClr val="accent3">
                <a:lumMod val="60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Sheet1!$B$10:$D$10</c:f>
              <c:numCache>
                <c:formatCode>#,##0.00</c:formatCode>
                <c:ptCount val="3"/>
                <c:pt idx="0">
                  <c:v>1.6439600000000001</c:v>
                </c:pt>
                <c:pt idx="1">
                  <c:v>6.1768000000000001</c:v>
                </c:pt>
                <c:pt idx="2">
                  <c:v>5.6834899999999999</c:v>
                </c:pt>
              </c:numCache>
            </c:numRef>
          </c:val>
          <c:extLst>
            <c:ext xmlns:c16="http://schemas.microsoft.com/office/drawing/2014/chart" uri="{C3380CC4-5D6E-409C-BE32-E72D297353CC}">
              <c16:uniqueId val="{00000009-F4FC-4F62-8F58-6CE104BA815F}"/>
            </c:ext>
          </c:extLst>
        </c:ser>
        <c:dLbls>
          <c:dLblPos val="outEnd"/>
          <c:showLegendKey val="0"/>
          <c:showVal val="1"/>
          <c:showCatName val="0"/>
          <c:showSerName val="0"/>
          <c:showPercent val="0"/>
          <c:showBubbleSize val="0"/>
        </c:dLbls>
        <c:gapWidth val="219"/>
        <c:overlap val="-27"/>
        <c:axId val="630006528"/>
        <c:axId val="629999968"/>
      </c:barChart>
      <c:catAx>
        <c:axId val="630006528"/>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crossAx val="629999968"/>
        <c:crosses val="autoZero"/>
        <c:auto val="1"/>
        <c:lblAlgn val="ctr"/>
        <c:lblOffset val="100"/>
        <c:noMultiLvlLbl val="0"/>
      </c:catAx>
      <c:valAx>
        <c:axId val="6299999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000">
                    <a:latin typeface="Roboto Condensed" panose="020B0604020202020204" charset="0"/>
                    <a:ea typeface="Roboto Condensed" panose="020B0604020202020204" charset="0"/>
                  </a:rPr>
                  <a:t>Returns</a:t>
                </a:r>
                <a:r>
                  <a:rPr lang="en-US" sz="1000" baseline="0">
                    <a:latin typeface="Roboto Condensed" panose="020B0604020202020204" charset="0"/>
                    <a:ea typeface="Roboto Condensed" panose="020B0604020202020204" charset="0"/>
                  </a:rPr>
                  <a:t> (%)</a:t>
                </a:r>
                <a:endParaRPr lang="en-US" sz="1000">
                  <a:latin typeface="Roboto Condensed" panose="020B0604020202020204" charset="0"/>
                  <a:ea typeface="Roboto Condensed" panose="020B0604020202020204" charset="0"/>
                </a:endParaRP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crossAx val="630006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806102362204724"/>
          <c:y val="2.3736200830152931E-2"/>
          <c:w val="0.84781616936040893"/>
          <c:h val="0.75131857399099788"/>
        </c:manualLayout>
      </c:layout>
      <c:barChart>
        <c:barDir val="col"/>
        <c:grouping val="clustered"/>
        <c:varyColors val="0"/>
        <c:ser>
          <c:idx val="0"/>
          <c:order val="0"/>
          <c:tx>
            <c:strRef>
              <c:f>Sheet1!$A$2</c:f>
              <c:strCache>
                <c:ptCount val="1"/>
                <c:pt idx="0">
                  <c:v>All Cap</c:v>
                </c:pt>
              </c:strCache>
            </c:strRef>
          </c:tx>
          <c:spPr>
            <a:solidFill>
              <a:schemeClr val="accent1"/>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Sheet1!$B$2:$D$2</c:f>
              <c:numCache>
                <c:formatCode>#,##0.00</c:formatCode>
                <c:ptCount val="3"/>
                <c:pt idx="0">
                  <c:v>8.1761800000000004</c:v>
                </c:pt>
                <c:pt idx="1">
                  <c:v>14.39662</c:v>
                </c:pt>
                <c:pt idx="2">
                  <c:v>17.409009999999999</c:v>
                </c:pt>
              </c:numCache>
            </c:numRef>
          </c:val>
          <c:extLst>
            <c:ext xmlns:c16="http://schemas.microsoft.com/office/drawing/2014/chart" uri="{C3380CC4-5D6E-409C-BE32-E72D297353CC}">
              <c16:uniqueId val="{00000000-F4FC-4F62-8F58-6CE104BA815F}"/>
            </c:ext>
          </c:extLst>
        </c:ser>
        <c:ser>
          <c:idx val="1"/>
          <c:order val="1"/>
          <c:tx>
            <c:strRef>
              <c:f>Sheet1!$A$3</c:f>
              <c:strCache>
                <c:ptCount val="1"/>
                <c:pt idx="0">
                  <c:v>Large Cap</c:v>
                </c:pt>
              </c:strCache>
            </c:strRef>
          </c:tx>
          <c:spPr>
            <a:solidFill>
              <a:schemeClr val="accent2"/>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Sheet1!$B$3:$D$3</c:f>
              <c:numCache>
                <c:formatCode>#,##0.00</c:formatCode>
                <c:ptCount val="3"/>
                <c:pt idx="0">
                  <c:v>7.9920600000000004</c:v>
                </c:pt>
                <c:pt idx="1">
                  <c:v>14.59975</c:v>
                </c:pt>
                <c:pt idx="2">
                  <c:v>17.748349999999999</c:v>
                </c:pt>
              </c:numCache>
            </c:numRef>
          </c:val>
          <c:extLst>
            <c:ext xmlns:c16="http://schemas.microsoft.com/office/drawing/2014/chart" uri="{C3380CC4-5D6E-409C-BE32-E72D297353CC}">
              <c16:uniqueId val="{00000001-F4FC-4F62-8F58-6CE104BA815F}"/>
            </c:ext>
          </c:extLst>
        </c:ser>
        <c:ser>
          <c:idx val="2"/>
          <c:order val="2"/>
          <c:tx>
            <c:strRef>
              <c:f>Sheet1!$A$4</c:f>
              <c:strCache>
                <c:ptCount val="1"/>
                <c:pt idx="0">
                  <c:v>Large Cap Growth</c:v>
                </c:pt>
              </c:strCache>
            </c:strRef>
          </c:tx>
          <c:spPr>
            <a:solidFill>
              <a:schemeClr val="accent3"/>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Sheet1!$B$4:$D$4</c:f>
              <c:numCache>
                <c:formatCode>#,##0.00</c:formatCode>
                <c:ptCount val="3"/>
                <c:pt idx="0">
                  <c:v>10.5099</c:v>
                </c:pt>
                <c:pt idx="1">
                  <c:v>17.24305</c:v>
                </c:pt>
                <c:pt idx="2">
                  <c:v>25.532730000000001</c:v>
                </c:pt>
              </c:numCache>
            </c:numRef>
          </c:val>
          <c:extLst>
            <c:ext xmlns:c16="http://schemas.microsoft.com/office/drawing/2014/chart" uri="{C3380CC4-5D6E-409C-BE32-E72D297353CC}">
              <c16:uniqueId val="{00000002-F4FC-4F62-8F58-6CE104BA815F}"/>
            </c:ext>
          </c:extLst>
        </c:ser>
        <c:ser>
          <c:idx val="3"/>
          <c:order val="3"/>
          <c:tx>
            <c:strRef>
              <c:f>Sheet1!$A$5</c:f>
              <c:strCache>
                <c:ptCount val="1"/>
                <c:pt idx="0">
                  <c:v>Large Cap Value</c:v>
                </c:pt>
              </c:strCache>
            </c:strRef>
          </c:tx>
          <c:spPr>
            <a:solidFill>
              <a:schemeClr val="accent4"/>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Sheet1!$B$5:$D$5</c:f>
              <c:numCache>
                <c:formatCode>#,##0.00</c:formatCode>
                <c:ptCount val="3"/>
                <c:pt idx="0">
                  <c:v>5.3297600000000003</c:v>
                </c:pt>
                <c:pt idx="1">
                  <c:v>11.653499999999999</c:v>
                </c:pt>
                <c:pt idx="2">
                  <c:v>9.4417500000000008</c:v>
                </c:pt>
              </c:numCache>
            </c:numRef>
          </c:val>
          <c:extLst>
            <c:ext xmlns:c16="http://schemas.microsoft.com/office/drawing/2014/chart" uri="{C3380CC4-5D6E-409C-BE32-E72D297353CC}">
              <c16:uniqueId val="{00000004-F4FC-4F62-8F58-6CE104BA815F}"/>
            </c:ext>
          </c:extLst>
        </c:ser>
        <c:ser>
          <c:idx val="4"/>
          <c:order val="4"/>
          <c:tx>
            <c:strRef>
              <c:f>Sheet1!$A$6</c:f>
              <c:strCache>
                <c:ptCount val="1"/>
                <c:pt idx="0">
                  <c:v>Small Cap</c:v>
                </c:pt>
              </c:strCache>
            </c:strRef>
          </c:tx>
          <c:spPr>
            <a:solidFill>
              <a:schemeClr val="accent5"/>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Sheet1!$B$6:$D$6</c:f>
              <c:numCache>
                <c:formatCode>#,##0.00</c:formatCode>
                <c:ptCount val="3"/>
                <c:pt idx="0">
                  <c:v>12.3948</c:v>
                </c:pt>
                <c:pt idx="1">
                  <c:v>10.388529999999999</c:v>
                </c:pt>
                <c:pt idx="2">
                  <c:v>10.75775</c:v>
                </c:pt>
              </c:numCache>
            </c:numRef>
          </c:val>
          <c:extLst>
            <c:ext xmlns:c16="http://schemas.microsoft.com/office/drawing/2014/chart" uri="{C3380CC4-5D6E-409C-BE32-E72D297353CC}">
              <c16:uniqueId val="{00000005-F4FC-4F62-8F58-6CE104BA815F}"/>
            </c:ext>
          </c:extLst>
        </c:ser>
        <c:ser>
          <c:idx val="5"/>
          <c:order val="5"/>
          <c:tx>
            <c:strRef>
              <c:f>Sheet1!$A$7</c:f>
              <c:strCache>
                <c:ptCount val="1"/>
                <c:pt idx="0">
                  <c:v>Small Cap Growth</c:v>
                </c:pt>
              </c:strCache>
            </c:strRef>
          </c:tx>
          <c:spPr>
            <a:solidFill>
              <a:schemeClr val="accent6"/>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Sheet1!$B$7:$D$7</c:f>
              <c:numCache>
                <c:formatCode>#,##0.00</c:formatCode>
                <c:ptCount val="3"/>
                <c:pt idx="0">
                  <c:v>12.193720000000001</c:v>
                </c:pt>
                <c:pt idx="1">
                  <c:v>11.654960000000001</c:v>
                </c:pt>
                <c:pt idx="2">
                  <c:v>13.557510000000001</c:v>
                </c:pt>
              </c:numCache>
            </c:numRef>
          </c:val>
          <c:extLst>
            <c:ext xmlns:c16="http://schemas.microsoft.com/office/drawing/2014/chart" uri="{C3380CC4-5D6E-409C-BE32-E72D297353CC}">
              <c16:uniqueId val="{00000006-F4FC-4F62-8F58-6CE104BA815F}"/>
            </c:ext>
          </c:extLst>
        </c:ser>
        <c:ser>
          <c:idx val="6"/>
          <c:order val="6"/>
          <c:tx>
            <c:strRef>
              <c:f>Sheet1!$A$8</c:f>
              <c:strCache>
                <c:ptCount val="1"/>
                <c:pt idx="0">
                  <c:v>Small Cap Value</c:v>
                </c:pt>
              </c:strCache>
            </c:strRef>
          </c:tx>
          <c:spPr>
            <a:solidFill>
              <a:schemeClr val="accent1">
                <a:lumMod val="60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Sheet1!$B$8:$D$8</c:f>
              <c:numCache>
                <c:formatCode>#,##0.00</c:formatCode>
                <c:ptCount val="3"/>
                <c:pt idx="0">
                  <c:v>12.604089999999999</c:v>
                </c:pt>
                <c:pt idx="1">
                  <c:v>9.0441900000000004</c:v>
                </c:pt>
                <c:pt idx="2">
                  <c:v>7.8849900000000002</c:v>
                </c:pt>
              </c:numCache>
            </c:numRef>
          </c:val>
          <c:extLst>
            <c:ext xmlns:c16="http://schemas.microsoft.com/office/drawing/2014/chart" uri="{C3380CC4-5D6E-409C-BE32-E72D297353CC}">
              <c16:uniqueId val="{00000007-F4FC-4F62-8F58-6CE104BA815F}"/>
            </c:ext>
          </c:extLst>
        </c:ser>
        <c:dLbls>
          <c:dLblPos val="outEnd"/>
          <c:showLegendKey val="0"/>
          <c:showVal val="1"/>
          <c:showCatName val="0"/>
          <c:showSerName val="0"/>
          <c:showPercent val="0"/>
          <c:showBubbleSize val="0"/>
        </c:dLbls>
        <c:gapWidth val="219"/>
        <c:overlap val="-27"/>
        <c:axId val="-589352464"/>
        <c:axId val="-589351920"/>
      </c:barChart>
      <c:catAx>
        <c:axId val="-589352464"/>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crossAx val="-589351920"/>
        <c:crosses val="autoZero"/>
        <c:auto val="1"/>
        <c:lblAlgn val="ctr"/>
        <c:lblOffset val="100"/>
        <c:noMultiLvlLbl val="0"/>
      </c:catAx>
      <c:valAx>
        <c:axId val="-5893519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000">
                    <a:latin typeface="Roboto Condensed" panose="020B0604020202020204" charset="0"/>
                    <a:ea typeface="Roboto Condensed" panose="020B0604020202020204" charset="0"/>
                  </a:rPr>
                  <a:t>Returns</a:t>
                </a:r>
                <a:r>
                  <a:rPr lang="en-US" sz="1000" baseline="0">
                    <a:latin typeface="Roboto Condensed" panose="020B0604020202020204" charset="0"/>
                    <a:ea typeface="Roboto Condensed" panose="020B0604020202020204" charset="0"/>
                  </a:rPr>
                  <a:t> (%)</a:t>
                </a:r>
                <a:endParaRPr lang="en-US" sz="1000">
                  <a:latin typeface="Roboto Condensed" panose="020B0604020202020204" charset="0"/>
                  <a:ea typeface="Roboto Condensed" panose="020B0604020202020204" charset="0"/>
                </a:endParaRP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crossAx val="-5893524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Intl Equity Large Cap</c:v>
                </c:pt>
              </c:strCache>
            </c:strRef>
          </c:tx>
          <c:spPr>
            <a:solidFill>
              <a:schemeClr val="accent1"/>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Sheet1!$B$2:$D$2</c:f>
              <c:numCache>
                <c:formatCode>#,##0.00</c:formatCode>
                <c:ptCount val="3"/>
                <c:pt idx="0">
                  <c:v>5.3341799999999999</c:v>
                </c:pt>
                <c:pt idx="1">
                  <c:v>25.341370000000001</c:v>
                </c:pt>
                <c:pt idx="2">
                  <c:v>16.033619999999999</c:v>
                </c:pt>
              </c:numCache>
            </c:numRef>
          </c:val>
          <c:extLst>
            <c:ext xmlns:c16="http://schemas.microsoft.com/office/drawing/2014/chart" uri="{C3380CC4-5D6E-409C-BE32-E72D297353CC}">
              <c16:uniqueId val="{00000000-F4FC-4F62-8F58-6CE104BA815F}"/>
            </c:ext>
          </c:extLst>
        </c:ser>
        <c:ser>
          <c:idx val="1"/>
          <c:order val="1"/>
          <c:tx>
            <c:strRef>
              <c:f>Sheet1!$A$3</c:f>
              <c:strCache>
                <c:ptCount val="1"/>
                <c:pt idx="0">
                  <c:v>Intl Equity Large Cap Growth</c:v>
                </c:pt>
              </c:strCache>
            </c:strRef>
          </c:tx>
          <c:spPr>
            <a:solidFill>
              <a:schemeClr val="accent2"/>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Sheet1!$B$3:$D$3</c:f>
              <c:numCache>
                <c:formatCode>#,##0.00</c:formatCode>
                <c:ptCount val="3"/>
                <c:pt idx="0">
                  <c:v>2.8442699999999999</c:v>
                </c:pt>
                <c:pt idx="1">
                  <c:v>19.31615</c:v>
                </c:pt>
                <c:pt idx="2">
                  <c:v>9.4056200000000008</c:v>
                </c:pt>
              </c:numCache>
            </c:numRef>
          </c:val>
          <c:extLst>
            <c:ext xmlns:c16="http://schemas.microsoft.com/office/drawing/2014/chart" uri="{C3380CC4-5D6E-409C-BE32-E72D297353CC}">
              <c16:uniqueId val="{00000001-F4FC-4F62-8F58-6CE104BA815F}"/>
            </c:ext>
          </c:extLst>
        </c:ser>
        <c:ser>
          <c:idx val="2"/>
          <c:order val="2"/>
          <c:tx>
            <c:strRef>
              <c:f>Sheet1!$A$4</c:f>
              <c:strCache>
                <c:ptCount val="1"/>
                <c:pt idx="0">
                  <c:v>Intl Equity Large Cap Value</c:v>
                </c:pt>
              </c:strCache>
            </c:strRef>
          </c:tx>
          <c:spPr>
            <a:solidFill>
              <a:schemeClr val="accent3"/>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Sheet1!$B$4:$D$4</c:f>
              <c:numCache>
                <c:formatCode>#,##0.00</c:formatCode>
                <c:ptCount val="3"/>
                <c:pt idx="0">
                  <c:v>7.8816899999999999</c:v>
                </c:pt>
                <c:pt idx="1">
                  <c:v>31.510770000000001</c:v>
                </c:pt>
                <c:pt idx="2">
                  <c:v>22.900759999999998</c:v>
                </c:pt>
              </c:numCache>
            </c:numRef>
          </c:val>
          <c:extLst>
            <c:ext xmlns:c16="http://schemas.microsoft.com/office/drawing/2014/chart" uri="{C3380CC4-5D6E-409C-BE32-E72D297353CC}">
              <c16:uniqueId val="{00000002-F4FC-4F62-8F58-6CE104BA815F}"/>
            </c:ext>
          </c:extLst>
        </c:ser>
        <c:ser>
          <c:idx val="3"/>
          <c:order val="3"/>
          <c:tx>
            <c:strRef>
              <c:f>Sheet1!$A$5</c:f>
              <c:strCache>
                <c:ptCount val="1"/>
                <c:pt idx="0">
                  <c:v>Intl Equity Small Cap</c:v>
                </c:pt>
              </c:strCache>
            </c:strRef>
          </c:tx>
          <c:spPr>
            <a:solidFill>
              <a:schemeClr val="accent4"/>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B0604020202020204" charset="0"/>
                    <a:ea typeface="Roboto Condensed" panose="020B060402020202020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Sheet1!$B$5:$D$5</c:f>
              <c:numCache>
                <c:formatCode>#,##0.00</c:formatCode>
                <c:ptCount val="3"/>
                <c:pt idx="0">
                  <c:v>7.2404599999999997</c:v>
                </c:pt>
                <c:pt idx="1">
                  <c:v>29.536110000000001</c:v>
                </c:pt>
                <c:pt idx="2">
                  <c:v>19.353249999999999</c:v>
                </c:pt>
              </c:numCache>
            </c:numRef>
          </c:val>
          <c:extLst>
            <c:ext xmlns:c16="http://schemas.microsoft.com/office/drawing/2014/chart" uri="{C3380CC4-5D6E-409C-BE32-E72D297353CC}">
              <c16:uniqueId val="{00000004-F4FC-4F62-8F58-6CE104BA815F}"/>
            </c:ext>
          </c:extLst>
        </c:ser>
        <c:ser>
          <c:idx val="4"/>
          <c:order val="4"/>
          <c:tx>
            <c:strRef>
              <c:f>Sheet1!$A$6</c:f>
              <c:strCache>
                <c:ptCount val="1"/>
                <c:pt idx="0">
                  <c:v>Intl Equity Small Cap Growth</c:v>
                </c:pt>
              </c:strCache>
            </c:strRef>
          </c:tx>
          <c:spPr>
            <a:solidFill>
              <a:schemeClr val="accent5"/>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Sheet1!$B$6:$D$6</c:f>
              <c:numCache>
                <c:formatCode>#,##0.00</c:formatCode>
                <c:ptCount val="3"/>
                <c:pt idx="0">
                  <c:v>5.8838699999999999</c:v>
                </c:pt>
                <c:pt idx="1">
                  <c:v>27.238150000000001</c:v>
                </c:pt>
                <c:pt idx="2">
                  <c:v>17.565010000000001</c:v>
                </c:pt>
              </c:numCache>
            </c:numRef>
          </c:val>
          <c:extLst>
            <c:ext xmlns:c16="http://schemas.microsoft.com/office/drawing/2014/chart" uri="{C3380CC4-5D6E-409C-BE32-E72D297353CC}">
              <c16:uniqueId val="{00000000-1A3D-4BDA-8549-DADF639BB1FB}"/>
            </c:ext>
          </c:extLst>
        </c:ser>
        <c:ser>
          <c:idx val="5"/>
          <c:order val="5"/>
          <c:tx>
            <c:strRef>
              <c:f>Sheet1!$A$7</c:f>
              <c:strCache>
                <c:ptCount val="1"/>
                <c:pt idx="0">
                  <c:v>Intl Equity Small Cap Value</c:v>
                </c:pt>
              </c:strCache>
            </c:strRef>
          </c:tx>
          <c:spPr>
            <a:solidFill>
              <a:schemeClr val="accent6"/>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Sheet1!$B$7:$D$7</c:f>
              <c:numCache>
                <c:formatCode>#,##0.00</c:formatCode>
                <c:ptCount val="3"/>
                <c:pt idx="0">
                  <c:v>8.6461299999999994</c:v>
                </c:pt>
                <c:pt idx="1">
                  <c:v>31.896080000000001</c:v>
                </c:pt>
                <c:pt idx="2">
                  <c:v>21.18676</c:v>
                </c:pt>
              </c:numCache>
            </c:numRef>
          </c:val>
          <c:extLst>
            <c:ext xmlns:c16="http://schemas.microsoft.com/office/drawing/2014/chart" uri="{C3380CC4-5D6E-409C-BE32-E72D297353CC}">
              <c16:uniqueId val="{00000001-1A3D-4BDA-8549-DADF639BB1FB}"/>
            </c:ext>
          </c:extLst>
        </c:ser>
        <c:ser>
          <c:idx val="6"/>
          <c:order val="6"/>
          <c:tx>
            <c:strRef>
              <c:f>Sheet1!$A$8</c:f>
              <c:strCache>
                <c:ptCount val="1"/>
                <c:pt idx="0">
                  <c:v>Emerging Markets</c:v>
                </c:pt>
              </c:strCache>
            </c:strRef>
          </c:tx>
          <c:spPr>
            <a:solidFill>
              <a:schemeClr val="accent1">
                <a:lumMod val="60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Q3 2025</c:v>
                </c:pt>
                <c:pt idx="1">
                  <c:v>YTD</c:v>
                </c:pt>
                <c:pt idx="2">
                  <c:v>Last 12 Months</c:v>
                </c:pt>
              </c:strCache>
            </c:strRef>
          </c:cat>
          <c:val>
            <c:numRef>
              <c:f>Sheet1!$B$8:$D$8</c:f>
              <c:numCache>
                <c:formatCode>#,##0.00</c:formatCode>
                <c:ptCount val="3"/>
                <c:pt idx="0">
                  <c:v>10.642950000000001</c:v>
                </c:pt>
                <c:pt idx="1">
                  <c:v>27.534389999999998</c:v>
                </c:pt>
                <c:pt idx="2">
                  <c:v>17.32263</c:v>
                </c:pt>
              </c:numCache>
            </c:numRef>
          </c:val>
          <c:extLst>
            <c:ext xmlns:c16="http://schemas.microsoft.com/office/drawing/2014/chart" uri="{C3380CC4-5D6E-409C-BE32-E72D297353CC}">
              <c16:uniqueId val="{00000003-1A3D-4BDA-8549-DADF639BB1FB}"/>
            </c:ext>
          </c:extLst>
        </c:ser>
        <c:dLbls>
          <c:dLblPos val="outEnd"/>
          <c:showLegendKey val="0"/>
          <c:showVal val="1"/>
          <c:showCatName val="0"/>
          <c:showSerName val="0"/>
          <c:showPercent val="0"/>
          <c:showBubbleSize val="0"/>
        </c:dLbls>
        <c:gapWidth val="219"/>
        <c:overlap val="-27"/>
        <c:axId val="630006528"/>
        <c:axId val="629999968"/>
        <c:extLst>
          <c:ext xmlns:c15="http://schemas.microsoft.com/office/drawing/2012/chart" uri="{02D57815-91ED-43cb-92C2-25804820EDAC}">
            <c15:filteredBarSeries>
              <c15:ser>
                <c:idx val="7"/>
                <c:order val="7"/>
                <c:tx>
                  <c:strRef>
                    <c:extLst>
                      <c:ext uri="{02D57815-91ED-43cb-92C2-25804820EDAC}">
                        <c15:formulaRef>
                          <c15:sqref>Sheet1!$A$9</c15:sqref>
                        </c15:formulaRef>
                      </c:ext>
                    </c:extLst>
                    <c:strCache>
                      <c:ptCount val="1"/>
                    </c:strCache>
                  </c:strRef>
                </c:tx>
                <c:spPr>
                  <a:solidFill>
                    <a:schemeClr val="accent2">
                      <a:lumMod val="60000"/>
                    </a:schemeClr>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Sheet1!$B$1:$D$1</c15:sqref>
                        </c15:formulaRef>
                      </c:ext>
                    </c:extLst>
                    <c:strCache>
                      <c:ptCount val="3"/>
                      <c:pt idx="0">
                        <c:v>Q3 2025</c:v>
                      </c:pt>
                      <c:pt idx="1">
                        <c:v>YTD</c:v>
                      </c:pt>
                      <c:pt idx="2">
                        <c:v>Last 12 Months</c:v>
                      </c:pt>
                    </c:strCache>
                  </c:strRef>
                </c:cat>
                <c:val>
                  <c:numRef>
                    <c:extLst>
                      <c:ext uri="{02D57815-91ED-43cb-92C2-25804820EDAC}">
                        <c15:formulaRef>
                          <c15:sqref>Sheet1!$B$9:$D$9</c15:sqref>
                        </c15:formulaRef>
                      </c:ext>
                    </c:extLst>
                    <c:numCache>
                      <c:formatCode>General</c:formatCode>
                      <c:ptCount val="3"/>
                    </c:numCache>
                  </c:numRef>
                </c:val>
                <c:extLst>
                  <c:ext xmlns:c16="http://schemas.microsoft.com/office/drawing/2014/chart" uri="{C3380CC4-5D6E-409C-BE32-E72D297353CC}">
                    <c16:uniqueId val="{00000004-1A3D-4BDA-8549-DADF639BB1FB}"/>
                  </c:ext>
                </c:extLst>
              </c15:ser>
            </c15:filteredBarSeries>
          </c:ext>
        </c:extLst>
      </c:barChart>
      <c:catAx>
        <c:axId val="630006528"/>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crossAx val="629999968"/>
        <c:crosses val="autoZero"/>
        <c:auto val="1"/>
        <c:lblAlgn val="ctr"/>
        <c:lblOffset val="100"/>
        <c:noMultiLvlLbl val="0"/>
      </c:catAx>
      <c:valAx>
        <c:axId val="6299999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000">
                    <a:latin typeface="Roboto Condensed" panose="020B0604020202020204" charset="0"/>
                    <a:ea typeface="Roboto Condensed" panose="020B0604020202020204" charset="0"/>
                  </a:rPr>
                  <a:t>Returns</a:t>
                </a:r>
                <a:r>
                  <a:rPr lang="en-US" sz="1000" baseline="0">
                    <a:latin typeface="Roboto Condensed" panose="020B0604020202020204" charset="0"/>
                    <a:ea typeface="Roboto Condensed" panose="020B0604020202020204" charset="0"/>
                  </a:rPr>
                  <a:t> (%)</a:t>
                </a:r>
                <a:endParaRPr lang="en-US" sz="1000">
                  <a:latin typeface="Roboto Condensed" panose="020B0604020202020204" charset="0"/>
                  <a:ea typeface="Roboto Condensed" panose="020B0604020202020204" charset="0"/>
                </a:endParaRP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crossAx val="630006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Roboto Condensed" panose="020B0604020202020204" charset="0"/>
              <a:ea typeface="Roboto Condensed" panose="020B0604020202020204" charset="0"/>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0D8578-D23F-47E7-8DAE-021A40113DFE}"/>
              </a:ext>
            </a:extLst>
          </p:cNvPr>
          <p:cNvSpPr>
            <a:spLocks noGrp="1"/>
          </p:cNvSpPr>
          <p:nvPr>
            <p:ph type="hdr" sz="quarter"/>
          </p:nvPr>
        </p:nvSpPr>
        <p:spPr>
          <a:xfrm>
            <a:off x="0" y="0"/>
            <a:ext cx="3037840" cy="463407"/>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9B868A3-C6A3-49EC-8D8B-D3B873EA242F}"/>
              </a:ext>
            </a:extLst>
          </p:cNvPr>
          <p:cNvSpPr>
            <a:spLocks noGrp="1"/>
          </p:cNvSpPr>
          <p:nvPr>
            <p:ph type="dt" sz="quarter" idx="1"/>
          </p:nvPr>
        </p:nvSpPr>
        <p:spPr>
          <a:xfrm>
            <a:off x="3970938" y="0"/>
            <a:ext cx="3037840" cy="463407"/>
          </a:xfrm>
          <a:prstGeom prst="rect">
            <a:avLst/>
          </a:prstGeom>
        </p:spPr>
        <p:txBody>
          <a:bodyPr vert="horz" lIns="91440" tIns="45720" rIns="91440" bIns="45720" rtlCol="0"/>
          <a:lstStyle>
            <a:lvl1pPr algn="r">
              <a:defRPr sz="1200"/>
            </a:lvl1pPr>
          </a:lstStyle>
          <a:p>
            <a:fld id="{84E9B71A-14B2-4666-97CB-769B29587511}" type="datetimeFigureOut">
              <a:rPr lang="en-US" smtClean="0"/>
              <a:t>10/16/2025</a:t>
            </a:fld>
            <a:endParaRPr lang="en-US"/>
          </a:p>
        </p:txBody>
      </p:sp>
      <p:sp>
        <p:nvSpPr>
          <p:cNvPr id="4" name="Footer Placeholder 3">
            <a:extLst>
              <a:ext uri="{FF2B5EF4-FFF2-40B4-BE49-F238E27FC236}">
                <a16:creationId xmlns:a16="http://schemas.microsoft.com/office/drawing/2014/main" id="{851A4AD9-2B05-468F-9B0A-12C72F3783B0}"/>
              </a:ext>
            </a:extLst>
          </p:cNvPr>
          <p:cNvSpPr>
            <a:spLocks noGrp="1"/>
          </p:cNvSpPr>
          <p:nvPr>
            <p:ph type="ftr" sz="quarter" idx="2"/>
          </p:nvPr>
        </p:nvSpPr>
        <p:spPr>
          <a:xfrm>
            <a:off x="0" y="8772669"/>
            <a:ext cx="3037840" cy="46340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DDDEFF6-8289-423B-A9A5-94C1150C4C39}"/>
              </a:ext>
            </a:extLst>
          </p:cNvPr>
          <p:cNvSpPr>
            <a:spLocks noGrp="1"/>
          </p:cNvSpPr>
          <p:nvPr>
            <p:ph type="sldNum" sz="quarter" idx="3"/>
          </p:nvPr>
        </p:nvSpPr>
        <p:spPr>
          <a:xfrm>
            <a:off x="3970938" y="8772669"/>
            <a:ext cx="3037840" cy="463406"/>
          </a:xfrm>
          <a:prstGeom prst="rect">
            <a:avLst/>
          </a:prstGeom>
        </p:spPr>
        <p:txBody>
          <a:bodyPr vert="horz" lIns="91440" tIns="45720" rIns="91440" bIns="45720" rtlCol="0" anchor="b"/>
          <a:lstStyle>
            <a:lvl1pPr algn="r">
              <a:defRPr sz="1200"/>
            </a:lvl1pPr>
          </a:lstStyle>
          <a:p>
            <a:fld id="{4995632D-5054-415E-9024-9D987B5AAB63}" type="slidenum">
              <a:rPr lang="en-US" smtClean="0"/>
              <a:t>‹#›</a:t>
            </a:fld>
            <a:endParaRPr lang="en-US"/>
          </a:p>
        </p:txBody>
      </p:sp>
    </p:spTree>
    <p:extLst>
      <p:ext uri="{BB962C8B-B14F-4D97-AF65-F5344CB8AC3E}">
        <p14:creationId xmlns:p14="http://schemas.microsoft.com/office/powerpoint/2010/main" val="2771966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25450" y="692150"/>
            <a:ext cx="6159500" cy="34639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US"/>
          </a:p>
        </p:txBody>
      </p:sp>
      <p:sp>
        <p:nvSpPr>
          <p:cNvPr id="4" name="Google Shape;4;n"/>
          <p:cNvSpPr txBox="1">
            <a:spLocks noGrp="1"/>
          </p:cNvSpPr>
          <p:nvPr>
            <p:ph type="body" idx="1"/>
          </p:nvPr>
        </p:nvSpPr>
        <p:spPr>
          <a:xfrm>
            <a:off x="701040" y="4387136"/>
            <a:ext cx="5608320" cy="4156234"/>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22528552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5f391192_00:notes"/>
          <p:cNvSpPr>
            <a:spLocks noGrp="1" noRot="1" noChangeAspect="1"/>
          </p:cNvSpPr>
          <p:nvPr>
            <p:ph type="sldImg" idx="2"/>
          </p:nvPr>
        </p:nvSpPr>
        <p:spPr>
          <a:xfrm>
            <a:off x="425450" y="692150"/>
            <a:ext cx="6159500" cy="34639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182" name="Google Shape;182;g35f391192_00:notes"/>
          <p:cNvSpPr txBox="1">
            <a:spLocks noGrp="1"/>
          </p:cNvSpPr>
          <p:nvPr>
            <p:ph type="body" idx="1"/>
          </p:nvPr>
        </p:nvSpPr>
        <p:spPr>
          <a:xfrm>
            <a:off x="701040" y="4387136"/>
            <a:ext cx="5608320" cy="415623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Hello, everyone, and welcome to the quarterly market review for </a:t>
            </a:r>
            <a:r>
              <a:rPr lang="en-US" b="0"/>
              <a:t>the </a:t>
            </a:r>
            <a:r>
              <a:rPr lang="en-US" b="0" u="none">
                <a:solidFill>
                  <a:schemeClr val="accent2"/>
                </a:solidFill>
              </a:rPr>
              <a:t>third</a:t>
            </a:r>
            <a:r>
              <a:rPr lang="en-US" b="0"/>
              <a:t> </a:t>
            </a:r>
            <a:r>
              <a:rPr lang="en-US"/>
              <a:t>quarter of 2025.</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2150"/>
            <a:ext cx="6159500" cy="3463925"/>
          </a:xfrm>
        </p:spPr>
        <p:txBody>
          <a:bodyPr/>
          <a:lstStyle/>
          <a:p>
            <a:endParaRPr lang="en-US"/>
          </a:p>
        </p:txBody>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
                <a:srgbClr val="000000"/>
              </a:buClr>
              <a:buSzPts val="1400"/>
              <a:buFont typeface="Symbol" panose="05050102010706020507" pitchFamily="18" charset="2"/>
              <a:buNone/>
              <a:tabLst/>
              <a:defRPr/>
            </a:pPr>
            <a:r>
              <a:rPr lang="en-US" sz="1800" b="0">
                <a:effectLst/>
                <a:latin typeface="AvenirNext LT Pro Regular"/>
                <a:ea typeface="Times New Roman" panose="02020603050405020304" pitchFamily="18" charset="0"/>
                <a:cs typeface="Tahoma" panose="020B0604030504040204" pitchFamily="34" charset="0"/>
              </a:rPr>
              <a:t>Now, let’s take a look at the quarter’s performance for U.S. stocks</a:t>
            </a:r>
          </a:p>
          <a:p>
            <a:pPr marL="0" marR="0" lvl="0" indent="0" algn="just" defTabSz="914400" rtl="0" eaLnBrk="1" fontAlgn="auto" latinLnBrk="0" hangingPunct="1">
              <a:lnSpc>
                <a:spcPct val="100000"/>
              </a:lnSpc>
              <a:spcBef>
                <a:spcPts val="0"/>
              </a:spcBef>
              <a:spcAft>
                <a:spcPts val="0"/>
              </a:spcAft>
              <a:buClr>
                <a:srgbClr val="000000"/>
              </a:buClr>
              <a:buSzPts val="1400"/>
              <a:buFont typeface="Symbol" panose="05050102010706020507" pitchFamily="18" charset="2"/>
              <a:buNone/>
              <a:tabLst/>
              <a:defRPr/>
            </a:pPr>
            <a:r>
              <a:rPr lang="en-US" sz="1800" b="0">
                <a:effectLst/>
                <a:latin typeface="AvenirNext LT Pro Regular"/>
                <a:ea typeface="Times New Roman" panose="02020603050405020304" pitchFamily="18" charset="0"/>
                <a:cs typeface="Tahoma" panose="020B0604030504040204" pitchFamily="34" charset="0"/>
              </a:rPr>
              <a:t>US stocks were positive for Q3 across all size and valuation segments, with small-cap value stocks appreciating the most at 12.6% as expectations for rate cuts by the Federal Reserve being realized last month. On a YTD basis as well as the last 12 months, large-cap and growth stocks have led the market as tariff and trade uncertainty weighed on small-cap and value stock performance to begin the year.</a:t>
            </a:r>
            <a:endParaRPr lang="en-US" sz="1800">
              <a:effectLst/>
              <a:latin typeface="Aptos" panose="020B0004020202020204" pitchFamily="34" charset="0"/>
              <a:ea typeface="Times New Roman" panose="02020603050405020304" pitchFamily="18" charset="0"/>
              <a:cs typeface="Aptos" panose="020B0004020202020204" pitchFamily="34" charset="0"/>
            </a:endParaRPr>
          </a:p>
          <a:p>
            <a:pPr marL="0" marR="0" indent="0" algn="just">
              <a:spcBef>
                <a:spcPts val="0"/>
              </a:spcBef>
              <a:spcAft>
                <a:spcPts val="0"/>
              </a:spcAft>
              <a:buNone/>
            </a:pPr>
            <a:endParaRPr lang="en-US" sz="180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01680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DBB61-BFE0-6514-5221-A8425B18D0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4A902A-CAA4-8545-C510-4E9E4C124682}"/>
              </a:ext>
            </a:extLst>
          </p:cNvPr>
          <p:cNvSpPr>
            <a:spLocks noGrp="1" noRot="1" noChangeAspect="1"/>
          </p:cNvSpPr>
          <p:nvPr>
            <p:ph type="sldImg"/>
          </p:nvPr>
        </p:nvSpPr>
        <p:spPr>
          <a:xfrm>
            <a:off x="425450" y="692150"/>
            <a:ext cx="6159500" cy="3463925"/>
          </a:xfrm>
        </p:spPr>
        <p:txBody>
          <a:bodyPr/>
          <a:lstStyle/>
          <a:p>
            <a:endParaRPr lang="en-US"/>
          </a:p>
        </p:txBody>
      </p:sp>
      <p:sp>
        <p:nvSpPr>
          <p:cNvPr id="3" name="Notes Placeholder 2">
            <a:extLst>
              <a:ext uri="{FF2B5EF4-FFF2-40B4-BE49-F238E27FC236}">
                <a16:creationId xmlns:a16="http://schemas.microsoft.com/office/drawing/2014/main" id="{5D129AB9-8F75-1C54-ACEC-74FC348585D6}"/>
              </a:ext>
            </a:extLst>
          </p:cNvPr>
          <p:cNvSpPr>
            <a:spLocks noGrp="1"/>
          </p:cNvSpPr>
          <p:nvPr>
            <p:ph type="body" idx="1"/>
          </p:nvPr>
        </p:nvSpPr>
        <p:spPr/>
        <p:txBody>
          <a:bodyPr/>
          <a:lstStyle/>
          <a:p>
            <a:pPr marL="0" marR="0" indent="0" algn="just">
              <a:spcBef>
                <a:spcPts val="0"/>
              </a:spcBef>
              <a:spcAft>
                <a:spcPts val="0"/>
              </a:spcAft>
              <a:buNone/>
            </a:pPr>
            <a:r>
              <a:rPr lang="en-US" sz="1800"/>
              <a:t>While small-cap value stocks led the pack this quarter, the U.S. stock market has been largely supported by large technology-focused companies over longer periods. As the chart on the right shows, companies have been producing massive amounts of semiconductor chips and other supporting infrastructure to fuel AI’s growth as the next potential technology to boost society’s productivity. In the chart on the left, we're now seeing eye-popping dollar figures associated with AI-related spending being announced by "AI hyper-scalers,“ such as Alphabet, Amazon, Meta, Microsoft, and Oracle totaling in the hundreds of billions over the next several years. Markets acknowledge that huge sums of capital are necessary to bring AI to the masses, but the return-on-investment will also need to be significant, and there has been little in terms of concrete numbers to bring clarity on what future revenue streams will look like. If the cost to support AI does not bring dramatic returns on the initial investments made by these companies, that's a risk to investors who concentrate portfolios around these companies.  </a:t>
            </a:r>
            <a:endParaRPr lang="en-US" sz="180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53016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A48AF-E7ED-00A4-8AB2-9F80D21D58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E6CA50-E7E8-9E9F-47E5-9C31C6C2C051}"/>
              </a:ext>
            </a:extLst>
          </p:cNvPr>
          <p:cNvSpPr>
            <a:spLocks noGrp="1" noRot="1" noChangeAspect="1"/>
          </p:cNvSpPr>
          <p:nvPr>
            <p:ph type="sldImg"/>
          </p:nvPr>
        </p:nvSpPr>
        <p:spPr>
          <a:xfrm>
            <a:off x="425450" y="692150"/>
            <a:ext cx="6159500" cy="3463925"/>
          </a:xfrm>
        </p:spPr>
        <p:txBody>
          <a:bodyPr/>
          <a:lstStyle/>
          <a:p>
            <a:endParaRPr lang="en-US"/>
          </a:p>
        </p:txBody>
      </p:sp>
      <p:sp>
        <p:nvSpPr>
          <p:cNvPr id="3" name="Notes Placeholder 2">
            <a:extLst>
              <a:ext uri="{FF2B5EF4-FFF2-40B4-BE49-F238E27FC236}">
                <a16:creationId xmlns:a16="http://schemas.microsoft.com/office/drawing/2014/main" id="{D206DAB5-A9E0-6C01-175F-6D78ED20807E}"/>
              </a:ext>
            </a:extLst>
          </p:cNvPr>
          <p:cNvSpPr>
            <a:spLocks noGrp="1"/>
          </p:cNvSpPr>
          <p:nvPr>
            <p:ph type="body" idx="1"/>
          </p:nvPr>
        </p:nvSpPr>
        <p:spPr/>
        <p:txBody>
          <a:bodyPr/>
          <a:lstStyle/>
          <a:p>
            <a:pPr marL="0" marR="0" indent="0" algn="just">
              <a:spcBef>
                <a:spcPts val="0"/>
              </a:spcBef>
              <a:spcAft>
                <a:spcPts val="0"/>
              </a:spcAft>
              <a:buNone/>
            </a:pPr>
            <a:r>
              <a:rPr lang="en-US" sz="1800"/>
              <a:t>This concentration risk has boiled over into the broader U.S. stock market. The top 10 companies in the S&amp;P 500 as measured by the green bars on this chart are more expensive today using the 12-month forward P/E, a common valuation metric, than the top 10 holdings were in the mid to late 90s/early 2000s before the internet bubble burst. The same is true for the index more broadly. Just like the AI revolution of the 2020s, the internet revolution of the 1990s touted generational change, and in hindsight, it's fair to say that the internet delivered on its then promises. And while the future is unknowable, the same might be true for AI, and it's also not unreasonable to expect that to happen with the same </a:t>
            </a:r>
            <a:r>
              <a:rPr lang="en-US" sz="1800" err="1"/>
              <a:t>fall-back</a:t>
            </a:r>
            <a:r>
              <a:rPr lang="en-US" sz="1800"/>
              <a:t>-to-earth dynamic as when the internet bubble burst.</a:t>
            </a:r>
            <a:endParaRPr lang="en-US"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83017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There is an ongoing narrative that a reduction in interest rates is expected to give stock performance an extra boost. This relationship makes sense given that lower rates will likely reduce the cost of financing for companies as well as consumers. However, as this chart illustrates, this dynamic might not be as powerful as it is portrayed in financial media. According to this research conducted by Avantis, stocks did indeed perform better when the yield on the 10-year treasury fell by more than 1%. However, stock performance during periods where yields stayed relatively flat or increased by more than 1% is not that different. This shows that making portfolio changes when interest rates change has not been that impactful on overall returns. And given how quickly markets adjust prices with new information, investors would have to have quicker access to information than broader markets to succeed. This chart shows that making portfolio changes when interest rates change has not been that impactful to overall returns. </a:t>
            </a:r>
          </a:p>
          <a:p>
            <a:pPr marL="139700" indent="0">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320985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4B9A0-BA3B-A859-D8A3-7570CF3D0A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7A22FF-B2A1-EEE7-54E0-4801874FD716}"/>
              </a:ext>
            </a:extLst>
          </p:cNvPr>
          <p:cNvSpPr>
            <a:spLocks noGrp="1" noRot="1" noChangeAspect="1"/>
          </p:cNvSpPr>
          <p:nvPr>
            <p:ph type="sldImg"/>
          </p:nvPr>
        </p:nvSpPr>
        <p:spPr>
          <a:xfrm>
            <a:off x="425450" y="692150"/>
            <a:ext cx="6159500" cy="3463925"/>
          </a:xfrm>
        </p:spPr>
        <p:txBody>
          <a:bodyPr/>
          <a:lstStyle/>
          <a:p>
            <a:endParaRPr lang="en-US"/>
          </a:p>
        </p:txBody>
      </p:sp>
      <p:sp>
        <p:nvSpPr>
          <p:cNvPr id="3" name="Notes Placeholder 2">
            <a:extLst>
              <a:ext uri="{FF2B5EF4-FFF2-40B4-BE49-F238E27FC236}">
                <a16:creationId xmlns:a16="http://schemas.microsoft.com/office/drawing/2014/main" id="{76D77098-67AE-0056-2FDF-AE12C78E387C}"/>
              </a:ext>
            </a:extLst>
          </p:cNvPr>
          <p:cNvSpPr>
            <a:spLocks noGrp="1"/>
          </p:cNvSpPr>
          <p:nvPr>
            <p:ph type="body" idx="1"/>
          </p:nvPr>
        </p:nvSpPr>
        <p:spPr/>
        <p:txBody>
          <a:bodyPr/>
          <a:lstStyle/>
          <a:p>
            <a:pPr marL="0" marR="0" indent="0" algn="just">
              <a:spcBef>
                <a:spcPts val="0"/>
              </a:spcBef>
              <a:spcAft>
                <a:spcPts val="0"/>
              </a:spcAft>
              <a:buNone/>
            </a:pPr>
            <a:r>
              <a:rPr lang="en-US" sz="1800"/>
              <a:t>We are also in the midst of a federal government shutdown at the time of this recording. And while this means closures of certain federal buildings and land, delays of government funding and data distribution, and potentially more federal workforce layoffs, it has uncertain effects on stock market performance. Using history as an imperfect guide, average performance of the S&amp;P 500 during prior shutdowns was 0.11% and was positive in just over half of the shutdowns overall. This shows that markets tend to look past short-term disruptions like government shutdowns.   </a:t>
            </a:r>
            <a:endParaRPr lang="en-US" sz="180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endParaRPr lang="en-US"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42744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2150"/>
            <a:ext cx="6159500" cy="3463925"/>
          </a:xfrm>
        </p:spPr>
        <p:txBody>
          <a:bodyPr/>
          <a:lstStyle/>
          <a:p>
            <a:endParaRPr lang="en-US"/>
          </a:p>
        </p:txBody>
      </p:sp>
      <p:sp>
        <p:nvSpPr>
          <p:cNvPr id="3" name="Notes Placeholder 2"/>
          <p:cNvSpPr>
            <a:spLocks noGrp="1"/>
          </p:cNvSpPr>
          <p:nvPr>
            <p:ph type="body" idx="1"/>
          </p:nvPr>
        </p:nvSpPr>
        <p:spPr/>
        <p:txBody>
          <a:bodyPr/>
          <a:lstStyle/>
          <a:p>
            <a:pPr marL="0" marR="0" lvl="0" indent="0">
              <a:buSzPts val="1000"/>
              <a:buFont typeface="Symbol" panose="05050102010706020507" pitchFamily="18" charset="2"/>
              <a:buNone/>
              <a:tabLst>
                <a:tab pos="457200" algn="l"/>
              </a:tabLst>
            </a:pPr>
            <a:r>
              <a:rPr lang="en-US" sz="1800">
                <a:effectLst/>
                <a:latin typeface="Aptos" panose="020B0004020202020204" pitchFamily="34" charset="0"/>
                <a:ea typeface="Times New Roman" panose="02020603050405020304" pitchFamily="18" charset="0"/>
                <a:cs typeface="Aptos" panose="020B0004020202020204" pitchFamily="34" charset="0"/>
              </a:rPr>
              <a:t>Non-US stocks were all positive for the quarter, YTD, and trailing 12-month periods in developed and emerging markets. </a:t>
            </a:r>
          </a:p>
          <a:p>
            <a:pPr marL="0" marR="0" lvl="0" indent="0">
              <a:buSzPts val="1000"/>
              <a:buFont typeface="Symbol" panose="05050102010706020507" pitchFamily="18" charset="2"/>
              <a:buNone/>
              <a:tabLst>
                <a:tab pos="457200" algn="l"/>
              </a:tabLst>
            </a:pPr>
            <a:r>
              <a:rPr lang="en-US" sz="1800">
                <a:effectLst/>
                <a:latin typeface="Aptos" panose="020B0004020202020204" pitchFamily="34" charset="0"/>
                <a:ea typeface="Times New Roman" panose="02020603050405020304" pitchFamily="18" charset="0"/>
                <a:cs typeface="Aptos" panose="020B0004020202020204" pitchFamily="34" charset="0"/>
              </a:rPr>
              <a:t>Intl. small cap value stocks gained the most so far this year at 31.9% YTD while emerging market stocks gained the most this quarter at 10.6%.</a:t>
            </a:r>
          </a:p>
          <a:p>
            <a:pPr marL="0" marR="0" lvl="0" indent="0">
              <a:buSzPts val="1000"/>
              <a:buFont typeface="Symbol" panose="05050102010706020507" pitchFamily="18" charset="2"/>
              <a:buNone/>
              <a:tabLst>
                <a:tab pos="457200" algn="l"/>
              </a:tabLst>
            </a:pPr>
            <a:r>
              <a:rPr lang="en-US" sz="1800">
                <a:effectLst/>
                <a:latin typeface="Aptos" panose="020B0004020202020204" pitchFamily="34" charset="0"/>
                <a:ea typeface="Times New Roman" panose="02020603050405020304" pitchFamily="18" charset="0"/>
                <a:cs typeface="Aptos" panose="020B0004020202020204" pitchFamily="34" charset="0"/>
              </a:rPr>
              <a:t>Interestingly, during the last 12 months, the best performing international stock segment, developed large cap value stocks returned 22.9% and lag the best performing U.S. stock asset class, large growth companies, by only 2.6% over that time period. </a:t>
            </a:r>
            <a:r>
              <a:rPr lang="en-US" sz="1800">
                <a:effectLst/>
                <a:latin typeface="Aptos" panose="020B0004020202020204" pitchFamily="34" charset="0"/>
                <a:ea typeface="Aptos" panose="020B0004020202020204" pitchFamily="34" charset="0"/>
                <a:cs typeface="Aptos" panose="020B0004020202020204" pitchFamily="34" charset="0"/>
              </a:rPr>
              <a:t>The returns of non-US stocks over the recent months, especially the YTD period, highlight the value of diversification.</a:t>
            </a:r>
          </a:p>
        </p:txBody>
      </p:sp>
    </p:spTree>
    <p:extLst>
      <p:ext uri="{BB962C8B-B14F-4D97-AF65-F5344CB8AC3E}">
        <p14:creationId xmlns:p14="http://schemas.microsoft.com/office/powerpoint/2010/main" val="3580739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D5281-0E05-7B55-D99F-E5ED137EAA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2DA680-CB30-9A76-78C6-093EE30150B0}"/>
              </a:ext>
            </a:extLst>
          </p:cNvPr>
          <p:cNvSpPr>
            <a:spLocks noGrp="1" noRot="1" noChangeAspect="1"/>
          </p:cNvSpPr>
          <p:nvPr>
            <p:ph type="sldImg"/>
          </p:nvPr>
        </p:nvSpPr>
        <p:spPr>
          <a:xfrm>
            <a:off x="425450" y="692150"/>
            <a:ext cx="6159500" cy="3463925"/>
          </a:xfrm>
        </p:spPr>
        <p:txBody>
          <a:bodyPr/>
          <a:lstStyle/>
          <a:p>
            <a:endParaRPr lang="en-US"/>
          </a:p>
        </p:txBody>
      </p:sp>
      <p:sp>
        <p:nvSpPr>
          <p:cNvPr id="3" name="Notes Placeholder 2">
            <a:extLst>
              <a:ext uri="{FF2B5EF4-FFF2-40B4-BE49-F238E27FC236}">
                <a16:creationId xmlns:a16="http://schemas.microsoft.com/office/drawing/2014/main" id="{967915AE-57C0-155C-A8FC-A3CE5A3A715B}"/>
              </a:ext>
            </a:extLst>
          </p:cNvPr>
          <p:cNvSpPr>
            <a:spLocks noGrp="1"/>
          </p:cNvSpPr>
          <p:nvPr>
            <p:ph type="body" idx="1"/>
          </p:nvPr>
        </p:nvSpPr>
        <p:spPr/>
        <p:txBody>
          <a:bodyPr/>
          <a:lstStyle/>
          <a:p>
            <a:pPr marL="0" marR="0" lvl="0" indent="0">
              <a:buSzPts val="1000"/>
              <a:buFont typeface="Symbol" panose="05050102010706020507" pitchFamily="18" charset="2"/>
              <a:buNone/>
              <a:tabLst>
                <a:tab pos="457200" algn="l"/>
              </a:tabLst>
            </a:pPr>
            <a:r>
              <a:rPr lang="en-US" sz="1800"/>
              <a:t>While international developed stocks underperformed their U.S. counterparts last quarter, they hold a substantial lead so far YTD and are on near-equal footing for the last 12 months. And at least part of that has been supported by a falling U.S. dollar. As this chart shows, this phenomenon is not unique to 2025. In portions of each decade from the mid-to-late 70s through this year, when the dollar has a broad, sustained decline compared to other major global currencies, U.S. investors who hold investments priced in international currencies will see a boost in returns. </a:t>
            </a:r>
          </a:p>
          <a:p>
            <a:pPr marL="0" marR="0" lvl="0" indent="0">
              <a:buSzPts val="1000"/>
              <a:buFont typeface="Symbol" panose="05050102010706020507" pitchFamily="18" charset="2"/>
              <a:buNone/>
              <a:tabLst>
                <a:tab pos="457200" algn="l"/>
              </a:tabLst>
            </a:pPr>
            <a:endParaRPr lang="en-US" sz="1800"/>
          </a:p>
          <a:p>
            <a:pPr marL="0" marR="0" lvl="0" indent="0">
              <a:buSzPts val="1000"/>
              <a:buFont typeface="Symbol" panose="05050102010706020507" pitchFamily="18" charset="2"/>
              <a:buNone/>
              <a:tabLst>
                <a:tab pos="457200" algn="l"/>
              </a:tabLst>
            </a:pPr>
            <a:r>
              <a:rPr lang="en-US" sz="1800"/>
              <a:t>To put YTD 2025 into actual numbers, investing in the MSCI EAFE in local currency on a YTD basis has generated a return of 13.6%.  But because we are US investors, the overall decline of the US dollar YTD has been a benefit, and the return of the MSCI EAFE in USD has been a much higher 25.1%.  In other words, the benefit that US investors are seeing today from a declining dollar is having the opposite impact from when the US dollar was increasing relative to a basket of other currencies.</a:t>
            </a:r>
          </a:p>
          <a:p>
            <a:pPr marL="0" marR="0" lvl="0" indent="0">
              <a:buSzPts val="1000"/>
              <a:buFont typeface="Symbol" panose="05050102010706020507" pitchFamily="18" charset="2"/>
              <a:buNone/>
              <a:tabLst>
                <a:tab pos="457200" algn="l"/>
              </a:tabLst>
            </a:pPr>
            <a:endParaRPr lang="en-US" sz="1800"/>
          </a:p>
          <a:p>
            <a:pPr marL="0" marR="0" lvl="0" indent="0">
              <a:buSzPts val="1000"/>
              <a:buFont typeface="Symbol" panose="05050102010706020507" pitchFamily="18" charset="2"/>
              <a:buNone/>
              <a:tabLst>
                <a:tab pos="457200" algn="l"/>
              </a:tabLst>
            </a:pPr>
            <a:r>
              <a:rPr lang="en-US" sz="1800"/>
              <a:t>Looking back at this chart, we see periods where the dollar declined and international developed stocks outpaced U.S. stocks on a trailing 3-year horizon sometimes by 30% or more</a:t>
            </a:r>
            <a:r>
              <a:rPr lang="en-US" sz="1800" b="1"/>
              <a:t>. </a:t>
            </a:r>
            <a:r>
              <a:rPr lang="en-US" sz="1800"/>
              <a:t>To be fair, the opposite is also true, but this dynamic can be helpful to those who are particularly sensitive or fearful to declines in the U.S. dollar. Nonetheless, the dollar remains strong today relative to the last 20 years.</a:t>
            </a:r>
          </a:p>
          <a:p>
            <a:pPr marL="0" marR="0" lvl="0" indent="0">
              <a:buSzPts val="1000"/>
              <a:buFont typeface="Symbol" panose="05050102010706020507" pitchFamily="18" charset="2"/>
              <a:buNone/>
              <a:tabLst>
                <a:tab pos="457200" algn="l"/>
              </a:tabLst>
            </a:pPr>
            <a:endParaRPr lang="en-US" sz="1800">
              <a:effectLst/>
              <a:latin typeface="Aptos" panose="020B0004020202020204" pitchFamily="34" charset="0"/>
              <a:ea typeface="Aptos" panose="020B0004020202020204" pitchFamily="34" charset="0"/>
              <a:cs typeface="Aptos" panose="020B0004020202020204" pitchFamily="34" charset="0"/>
            </a:endParaRPr>
          </a:p>
          <a:p>
            <a:pPr marL="0" marR="0" lvl="0" indent="0">
              <a:buSzPts val="1000"/>
              <a:buFont typeface="Symbol" panose="05050102010706020507" pitchFamily="18" charset="2"/>
              <a:buNone/>
              <a:tabLst>
                <a:tab pos="457200" algn="l"/>
              </a:tabLst>
            </a:pPr>
            <a:endParaRPr lang="en-US" sz="1800">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1852733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2150"/>
            <a:ext cx="6159500" cy="3463925"/>
          </a:xfrm>
        </p:spPr>
        <p:txBody>
          <a:bodyPr/>
          <a:lstStyle/>
          <a:p>
            <a:endParaRPr lang="en-US"/>
          </a:p>
        </p:txBody>
      </p:sp>
      <p:sp>
        <p:nvSpPr>
          <p:cNvPr id="3" name="Notes Placeholder 2"/>
          <p:cNvSpPr>
            <a:spLocks noGrp="1"/>
          </p:cNvSpPr>
          <p:nvPr>
            <p:ph type="body" idx="1"/>
          </p:nvPr>
        </p:nvSpPr>
        <p:spPr/>
        <p:txBody>
          <a:bodyPr/>
          <a:lstStyle/>
          <a:p>
            <a:pPr marL="139700" indent="0">
              <a:buNone/>
            </a:pPr>
            <a:r>
              <a:rPr lang="en-US"/>
              <a:t>WSJ’s Dollar Index (BUXX) represents the value of the USD relative to a basket of 16 foreign currencies.</a:t>
            </a:r>
          </a:p>
          <a:p>
            <a:pPr marL="139700" indent="0">
              <a:buNone/>
            </a:pPr>
            <a:r>
              <a:rPr lang="en-US"/>
              <a:t>A rising dollar is generally good for US consumers as it makes foreign goods cheaper to purchase, but bad for owners of non-dollar-denominated assets, such as foreign stocks.  Said differently, a strong dollar hurts international returns.  A strong dollar also hurts US exports and therefore can also negatively impact US production and employment.</a:t>
            </a:r>
          </a:p>
          <a:p>
            <a:pPr marL="139700" indent="0">
              <a:buNone/>
            </a:pPr>
            <a:r>
              <a:rPr lang="en-US"/>
              <a:t>The top chart shows the movement over the last 20+ years for longer term trends while the bottom chart shows the last 3 months where the dollar appreciated.  The top chart shows the dollar is currently still stronger than most other times since the inception of this WSJ Dollar Index. A US Dollar decline would be a tailwind for non-US equity returns vs. US equities; the opposite is also true.  The bottom chart shows the USD strengthened over Q3 2025.  The dollar’s strength has been at least a part of the reason for lower returns in international equities last quarter.</a:t>
            </a:r>
          </a:p>
          <a:p>
            <a:pPr marL="139700" indent="0">
              <a:buNone/>
            </a:pPr>
            <a:r>
              <a:rPr lang="en-US"/>
              <a:t> </a:t>
            </a:r>
          </a:p>
        </p:txBody>
      </p:sp>
    </p:spTree>
    <p:extLst>
      <p:ext uri="{BB962C8B-B14F-4D97-AF65-F5344CB8AC3E}">
        <p14:creationId xmlns:p14="http://schemas.microsoft.com/office/powerpoint/2010/main" val="2594100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3911D-AF65-5AB9-E556-AD95F5B420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E64BB9-FB15-DE44-4410-159CC07487AB}"/>
              </a:ext>
            </a:extLst>
          </p:cNvPr>
          <p:cNvSpPr>
            <a:spLocks noGrp="1" noRot="1" noChangeAspect="1"/>
          </p:cNvSpPr>
          <p:nvPr>
            <p:ph type="sldImg"/>
          </p:nvPr>
        </p:nvSpPr>
        <p:spPr>
          <a:xfrm>
            <a:off x="425450" y="692150"/>
            <a:ext cx="6159500" cy="3463925"/>
          </a:xfrm>
        </p:spPr>
        <p:txBody>
          <a:bodyPr/>
          <a:lstStyle/>
          <a:p>
            <a:endParaRPr lang="en-US"/>
          </a:p>
        </p:txBody>
      </p:sp>
      <p:sp>
        <p:nvSpPr>
          <p:cNvPr id="3" name="Notes Placeholder 2">
            <a:extLst>
              <a:ext uri="{FF2B5EF4-FFF2-40B4-BE49-F238E27FC236}">
                <a16:creationId xmlns:a16="http://schemas.microsoft.com/office/drawing/2014/main" id="{C1E34331-8CB6-C6FE-607D-F830A8AC8B4C}"/>
              </a:ext>
            </a:extLst>
          </p:cNvPr>
          <p:cNvSpPr>
            <a:spLocks noGrp="1"/>
          </p:cNvSpPr>
          <p:nvPr>
            <p:ph type="body" idx="1"/>
          </p:nvPr>
        </p:nvSpPr>
        <p:spPr/>
        <p:txBody>
          <a:bodyPr/>
          <a:lstStyle/>
          <a:p>
            <a:pPr marL="0" marR="0" lvl="0" indent="0">
              <a:buSzPts val="1000"/>
              <a:buFont typeface="Symbol" panose="05050102010706020507" pitchFamily="18" charset="2"/>
              <a:buNone/>
              <a:tabLst>
                <a:tab pos="457200" algn="l"/>
              </a:tabLst>
            </a:pPr>
            <a:r>
              <a:rPr lang="en-US" sz="1800">
                <a:effectLst/>
                <a:latin typeface="Aptos" panose="020B0004020202020204" pitchFamily="34" charset="0"/>
                <a:ea typeface="Aptos" panose="020B0004020202020204" pitchFamily="34" charset="0"/>
                <a:cs typeface="Aptos" panose="020B0004020202020204" pitchFamily="34" charset="0"/>
              </a:rPr>
              <a:t>Looking at the next long-term horizon, movements in the U.S. dollar and all other currencies tend to wash out over time in terms of their impact on returns. But recent valuations compared to history give clues as to where returns might come from in the future.  To put it simply, the higher valuations are today, the lower expected future returns are during the next long-term period. This chart shows the P/E ratio, a measure of how expensive stocks are at a given time, for U.S. stocks in the red line versus the same for global ex-U.S. stocks in the blue line. As we can see in this chart when looking at the 2008-2010 period shaded in gray, both U.S. and international stocks were valued roughly the same coming out of the Great Financial Crisis, but since then, U.S. stocks have become about 50% more expensive relative to International stocks going forward. And while anything can happen in the short-term, history tells us that U.S. stocks are unlikely to repeat their dramatic outperformance over the next long-term period.</a:t>
            </a:r>
          </a:p>
        </p:txBody>
      </p:sp>
    </p:spTree>
    <p:extLst>
      <p:ext uri="{BB962C8B-B14F-4D97-AF65-F5344CB8AC3E}">
        <p14:creationId xmlns:p14="http://schemas.microsoft.com/office/powerpoint/2010/main" val="1462800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notes"/>
          <p:cNvSpPr>
            <a:spLocks noGrp="1" noRot="1" noChangeAspect="1"/>
          </p:cNvSpPr>
          <p:nvPr>
            <p:ph type="sldImg" idx="2"/>
          </p:nvPr>
        </p:nvSpPr>
        <p:spPr>
          <a:xfrm>
            <a:off x="425450" y="692150"/>
            <a:ext cx="6159500" cy="34639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234" name="Google Shape;234;p:notes"/>
          <p:cNvSpPr txBox="1">
            <a:spLocks noGrp="1"/>
          </p:cNvSpPr>
          <p:nvPr>
            <p:ph type="body" idx="1"/>
          </p:nvPr>
        </p:nvSpPr>
        <p:spPr>
          <a:xfrm>
            <a:off x="701040" y="4387136"/>
            <a:ext cx="5608320" cy="4156234"/>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Do investments matter?  Of course they do; however it is not investments alone that will help you achieve your goals.  Maintaining a focus on these bullet points is what really matters in helping you achieve your goals.</a:t>
            </a: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468E4-4595-4E93-57B8-F12E465DA7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B2CD8E-7375-59E9-D289-D828C34C8A43}"/>
              </a:ext>
            </a:extLst>
          </p:cNvPr>
          <p:cNvSpPr>
            <a:spLocks noGrp="1" noRot="1" noChangeAspect="1"/>
          </p:cNvSpPr>
          <p:nvPr>
            <p:ph type="sldImg"/>
          </p:nvPr>
        </p:nvSpPr>
        <p:spPr>
          <a:xfrm>
            <a:off x="425450" y="692150"/>
            <a:ext cx="6159500" cy="3463925"/>
          </a:xfrm>
        </p:spPr>
        <p:txBody>
          <a:bodyPr/>
          <a:lstStyle/>
          <a:p>
            <a:endParaRPr lang="en-US"/>
          </a:p>
        </p:txBody>
      </p:sp>
      <p:sp>
        <p:nvSpPr>
          <p:cNvPr id="3" name="Notes Placeholder 2">
            <a:extLst>
              <a:ext uri="{FF2B5EF4-FFF2-40B4-BE49-F238E27FC236}">
                <a16:creationId xmlns:a16="http://schemas.microsoft.com/office/drawing/2014/main" id="{2DE50C67-71C7-07B0-B70D-EA7F5E4DE4AE}"/>
              </a:ext>
            </a:extLst>
          </p:cNvPr>
          <p:cNvSpPr>
            <a:spLocks noGrp="1"/>
          </p:cNvSpPr>
          <p:nvPr>
            <p:ph type="body" idx="1"/>
          </p:nvPr>
        </p:nvSpPr>
        <p:spPr/>
        <p:txBody>
          <a:bodyPr/>
          <a:lstStyle/>
          <a:p>
            <a:pPr marL="139700" indent="0">
              <a:buNone/>
            </a:pPr>
            <a:r>
              <a:rPr lang="en-US"/>
              <a:t>As always, we like to take a balanced approach to looking at the global economy and markets, not reacting too positively or negatively to any particular news item. Because it’s important to have a broad perspective and maybe even a sense of cautious optimism with what the future might hold. </a:t>
            </a:r>
          </a:p>
          <a:p>
            <a:pPr marL="139700" indent="0">
              <a:buNone/>
            </a:pPr>
            <a:endParaRPr lang="en-US"/>
          </a:p>
          <a:p>
            <a:pPr marL="139700" indent="0">
              <a:buNone/>
            </a:pPr>
            <a:r>
              <a:rPr lang="en-US"/>
              <a:t>From a glass-half-full perspective, both stocks and bonds were up during the quarter around the world. In the U.S., economic data points continue to point toward a strong economy, which could grow stronger with more rate cuts from the Federal Reserve.</a:t>
            </a:r>
          </a:p>
          <a:p>
            <a:pPr marL="139700" indent="0">
              <a:buNone/>
            </a:pPr>
            <a:endParaRPr lang="en-US"/>
          </a:p>
          <a:p>
            <a:pPr marL="139700" indent="0">
              <a:buNone/>
            </a:pPr>
            <a:r>
              <a:rPr lang="en-US"/>
              <a:t>From a glass-half-empty perspective, there is always trouble on the horizon. We have numerous sources of uncertainty to deal with like a gradually cooling labor market, stubborn inflation, and a federal government shutdown.</a:t>
            </a:r>
          </a:p>
          <a:p>
            <a:pPr marL="139700" indent="0">
              <a:buNone/>
            </a:pPr>
            <a:endParaRPr lang="en-US"/>
          </a:p>
          <a:p>
            <a:pPr marL="139700" indent="0">
              <a:buNone/>
            </a:pPr>
            <a:r>
              <a:rPr lang="en-US"/>
              <a:t>Now, let’s take a look at Q3 by the numbers to put some quantitative context to what we see here.</a:t>
            </a:r>
          </a:p>
          <a:p>
            <a:pPr marL="139700" indent="0">
              <a:buNone/>
            </a:pPr>
            <a:endParaRPr lang="en-US"/>
          </a:p>
          <a:p>
            <a:pPr marL="139700" indent="0">
              <a:buNone/>
            </a:pPr>
            <a:endParaRPr lang="en-US"/>
          </a:p>
        </p:txBody>
      </p:sp>
    </p:spTree>
    <p:extLst>
      <p:ext uri="{BB962C8B-B14F-4D97-AF65-F5344CB8AC3E}">
        <p14:creationId xmlns:p14="http://schemas.microsoft.com/office/powerpoint/2010/main" val="3649235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2150"/>
            <a:ext cx="6159500" cy="3463925"/>
          </a:xfrm>
        </p:spPr>
        <p:txBody>
          <a:bodyPr/>
          <a:lstStyle/>
          <a:p>
            <a:endParaRPr lang="en-US"/>
          </a:p>
        </p:txBody>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17974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59731-94CF-58FC-196D-207CC23715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ED176C-FE58-5992-97E2-28EBFADF1E9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38B2FFF-959A-CB8A-F0B0-A3D3A2F36216}"/>
              </a:ext>
            </a:extLst>
          </p:cNvPr>
          <p:cNvSpPr>
            <a:spLocks noGrp="1"/>
          </p:cNvSpPr>
          <p:nvPr>
            <p:ph type="body" idx="1"/>
          </p:nvPr>
        </p:nvSpPr>
        <p:spPr/>
        <p:txBody>
          <a:bodyPr/>
          <a:lstStyle/>
          <a:p>
            <a:pPr marL="139700" indent="0">
              <a:buNone/>
            </a:pPr>
            <a:r>
              <a:rPr lang="en-US"/>
              <a:t>To put numbers to the market’s ongoing narrative, here we highlight a few relevant data points in an attempt to give clarity to what’s been transpiring over the last quarter. </a:t>
            </a:r>
          </a:p>
          <a:p>
            <a:pPr marL="139700" indent="0">
              <a:buNone/>
            </a:pPr>
            <a:endParaRPr lang="en-US"/>
          </a:p>
          <a:p>
            <a:pPr marL="139700" indent="0">
              <a:buNone/>
            </a:pPr>
            <a:r>
              <a:rPr lang="en-US"/>
              <a:t>While all of these figures deserve your attention, let’s focus on +0.11% This is the average performance for the S&amp;P 500 index during prior federal government shutdowns. And while at the time of this recording, this event is still ongoing and could take many turns before it’s resolved, markets have historically marched onward through the face of this uncertainty.</a:t>
            </a:r>
          </a:p>
          <a:p>
            <a:pPr marL="139700" indent="0">
              <a:buNone/>
            </a:pPr>
            <a:endParaRPr lang="en-US"/>
          </a:p>
          <a:p>
            <a:pPr marL="139700" indent="0">
              <a:buNone/>
            </a:pPr>
            <a:r>
              <a:rPr lang="en-US"/>
              <a:t>Now, let’s dive a little deeper into some of the theme’s from Q3.</a:t>
            </a:r>
          </a:p>
        </p:txBody>
      </p:sp>
    </p:spTree>
    <p:extLst>
      <p:ext uri="{BB962C8B-B14F-4D97-AF65-F5344CB8AC3E}">
        <p14:creationId xmlns:p14="http://schemas.microsoft.com/office/powerpoint/2010/main" val="936870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CF250-BA7F-4187-71BA-3B55F49204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1F45E8-9941-6683-4E22-813900E75F7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72D2F5D-1886-7313-D7D0-57AF3AB0A44E}"/>
              </a:ext>
            </a:extLst>
          </p:cNvPr>
          <p:cNvSpPr>
            <a:spLocks noGrp="1"/>
          </p:cNvSpPr>
          <p:nvPr>
            <p:ph type="body" idx="1"/>
          </p:nvPr>
        </p:nvSpPr>
        <p:spPr/>
        <p:txBody>
          <a:bodyPr/>
          <a:lstStyle/>
          <a:p>
            <a:pPr marL="139700" indent="0">
              <a:buNone/>
            </a:pPr>
            <a:r>
              <a:rPr lang="en-US"/>
              <a:t>So far this year, predictions of a recession in the U.S. stemming from the sweeping tariff policies first proposed in April have yet to drag this U.S. economy down. In fact, the latest reading for real GDP growth (or the inflation-adjusted value for all goods and services produced in the U.S.) came in at a 3.8% annualized rate in the second quarter. And for now, that trend is expected to continue based on the Atlanta Fed’s </a:t>
            </a:r>
            <a:r>
              <a:rPr lang="en-US" err="1"/>
              <a:t>GDPNow</a:t>
            </a:r>
            <a:r>
              <a:rPr lang="en-US"/>
              <a:t> model forecasting 3.8% growth for the third quarter. And while there are many nuances to these statistics, the latest GDP reading shows a large contribution came from the 4.8% due to net exports, meaning the country sold more goods and services abroad than it bought. We also see a 3.4% reduction in private company inventories, which means that companies have been selling their products faster than they have been making them. Together, these data points might imply that companies and consumers are producing and consuming more domestically compared to history and that the stockpile of cheaper, pre-Liberation Day inventories are being depleted. While our crystal ball remains cloudy, when these inventories are depleted and if companies choose to pass on the increased costs to consumers, it’s not unreasonable to expect that inflation might reignite and consumer demand will decrease, negatively impacting economic growth.  </a:t>
            </a:r>
            <a:endParaRPr lang="en-US" b="1"/>
          </a:p>
        </p:txBody>
      </p:sp>
    </p:spTree>
    <p:extLst>
      <p:ext uri="{BB962C8B-B14F-4D97-AF65-F5344CB8AC3E}">
        <p14:creationId xmlns:p14="http://schemas.microsoft.com/office/powerpoint/2010/main" val="1030972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4F626-D276-130E-AB62-D8F82435A8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866202-A395-6CE5-AA52-FADBBEAB33C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E854776-DD90-ECB2-5A19-379BDE511DDC}"/>
              </a:ext>
            </a:extLst>
          </p:cNvPr>
          <p:cNvSpPr>
            <a:spLocks noGrp="1"/>
          </p:cNvSpPr>
          <p:nvPr>
            <p:ph type="body" idx="1"/>
          </p:nvPr>
        </p:nvSpPr>
        <p:spPr/>
        <p:txBody>
          <a:bodyPr/>
          <a:lstStyle/>
          <a:p>
            <a:pPr marL="139700" indent="0">
              <a:buNone/>
            </a:pPr>
            <a:r>
              <a:rPr lang="en-US"/>
              <a:t>Next, as it relates to the U.S. labor market, last quarter brought significant downward revisions to prior months’ job gains, meaning that the labor market is considerably weaker now than it was entering the summer and that companies hired far less than expected as shown by the declining three-month average on this chart. According to the Bureau of Labor Statistics, the economy  added 911,000 fewer jobs during the 12 months ending in March 2025 than was previously thought. These sorts of revisions, referred to as “benchmark” revisions, are not uncommon, but the size of this downward revision was the largest since 2002.  Interestingly enough, the latest reading for unemployment ticked up 0.2% compared to last quarter but still remains very low at 4.3% compared to historical standards. This reduction of labor demand because companies have rolled back their job postings has been met with a reduction in labor supply through lower immigration, fewer workers voluntarily quitting their jobs, and companies less inclined to layoff workers. Together this suggests that U.S. companies are in a “no hire, no fire” stance as they are waiting for more economic clarity.  </a:t>
            </a:r>
            <a:endParaRPr lang="en-US" b="1"/>
          </a:p>
        </p:txBody>
      </p:sp>
    </p:spTree>
    <p:extLst>
      <p:ext uri="{BB962C8B-B14F-4D97-AF65-F5344CB8AC3E}">
        <p14:creationId xmlns:p14="http://schemas.microsoft.com/office/powerpoint/2010/main" val="324873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CB925-D65C-59E8-3E3C-07156FC488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4994F3-D995-7E5B-7123-2D412ABC9CD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42EB97E-2A9A-5E90-9522-C5DA8F61C761}"/>
              </a:ext>
            </a:extLst>
          </p:cNvPr>
          <p:cNvSpPr>
            <a:spLocks noGrp="1"/>
          </p:cNvSpPr>
          <p:nvPr>
            <p:ph type="body" idx="1"/>
          </p:nvPr>
        </p:nvSpPr>
        <p:spPr/>
        <p:txBody>
          <a:bodyPr/>
          <a:lstStyle/>
          <a:p>
            <a:pPr marL="139700" indent="0">
              <a:buNone/>
            </a:pPr>
            <a:r>
              <a:rPr lang="en-US"/>
              <a:t>Turning our attention to the Federal Reserve, we saw the Federal Open Market Committee, which is the Fed’s rate setting body, lowered </a:t>
            </a:r>
            <a:r>
              <a:rPr lang="en-US" b="0"/>
              <a:t>the Fed Funds rate </a:t>
            </a:r>
            <a:r>
              <a:rPr lang="en-US"/>
              <a:t>for the first time this year by a quarter percent bringing the new Federal Funds Rate policy range to between 4.00% and 4.25%. And markets now widely expect another two rate reductions by the end of the year. However, as this chart displays, the Fed’s preferred inflation gauge (the Core Personal Consumption Expenditures index) in the blue line has been particularly stubborn in reaching the Fed’s long-term goal of 2%. In fact, it ticked up slightly during the last quarter to 2.9%. Meanwhile, the Fed cited a weakening labor market as reason to resume cutting rates. This highlights the difficult situation that the Fed continues to find itself in. They can reduce short-term rates to support the labor market, but how far will they be willing to go while attempting to conquer inflation, </a:t>
            </a:r>
            <a:r>
              <a:rPr lang="en-US" b="0"/>
              <a:t>especially as lower rates can lead to more growth and possible more inflation</a:t>
            </a:r>
            <a:r>
              <a:rPr lang="en-US"/>
              <a:t>? Markets will continue to pay close attention to both what the Fed does and what it says between meetings.</a:t>
            </a:r>
          </a:p>
        </p:txBody>
      </p:sp>
    </p:spTree>
    <p:extLst>
      <p:ext uri="{BB962C8B-B14F-4D97-AF65-F5344CB8AC3E}">
        <p14:creationId xmlns:p14="http://schemas.microsoft.com/office/powerpoint/2010/main" val="1851187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7944E-64CC-1D36-6389-24676D8C59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EF82EB-755F-8BE4-E3A4-A4B3CBD5823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0B1642B-EA4D-0739-503C-961087BB0719}"/>
              </a:ext>
            </a:extLst>
          </p:cNvPr>
          <p:cNvSpPr>
            <a:spLocks noGrp="1"/>
          </p:cNvSpPr>
          <p:nvPr>
            <p:ph type="body" idx="1"/>
          </p:nvPr>
        </p:nvSpPr>
        <p:spPr/>
        <p:txBody>
          <a:bodyPr/>
          <a:lstStyle/>
          <a:p>
            <a:pPr marL="139700" indent="0">
              <a:buNone/>
            </a:pPr>
            <a:r>
              <a:rPr lang="en-US"/>
              <a:t>Revisiting the Fed for a moment it’s reasonable to ask how Fed interest rate decisions, which directly influence ultra-short maturities, impact the entirety of the U.S. government yield curve and other interest rates. As depicted in this infographic, dating back to the early 1980s, when the Fed moved the Federal Funds rate up or down, the 10-year treasury yield, which is a closely watched benchmark rate, moved in the same direction roughly 2/3 of the time. This is shown in the bottom-left and upper-right areas of the graphic. However, the 10-year yield moved in the opposite direction about 1/3 of the time. This is because longer-term yields, like the 10-year, tend to be more influenced by expectations for economic growth and inflation rather than short-term interest rate decisions. </a:t>
            </a:r>
            <a:r>
              <a:rPr lang="en-US" b="0"/>
              <a:t>As a result, for example, if you are in the market for a mortgage whose rates are loosely tied to the 10-year yield, it is not a forgone conclusion that mortgage rates will decline just because the Fed lowered rates. Ultimately</a:t>
            </a:r>
            <a:r>
              <a:rPr lang="en-US"/>
              <a:t>, this graphic shows that the Fed does not have direct control over longer-maturity interest rates and that the Federal Funds rate is not a reliable predictor of where longer-term interest rates will go. </a:t>
            </a:r>
          </a:p>
        </p:txBody>
      </p:sp>
    </p:spTree>
    <p:extLst>
      <p:ext uri="{BB962C8B-B14F-4D97-AF65-F5344CB8AC3E}">
        <p14:creationId xmlns:p14="http://schemas.microsoft.com/office/powerpoint/2010/main" val="3967346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2150"/>
            <a:ext cx="6159500" cy="3463925"/>
          </a:xfrm>
        </p:spPr>
        <p:txBody>
          <a:bodyPr/>
          <a:lstStyle/>
          <a:p>
            <a:endParaRPr lang="en-US"/>
          </a:p>
        </p:txBody>
      </p:sp>
      <p:sp>
        <p:nvSpPr>
          <p:cNvPr id="3" name="Notes Placeholder 2"/>
          <p:cNvSpPr>
            <a:spLocks noGrp="1"/>
          </p:cNvSpPr>
          <p:nvPr>
            <p:ph type="body" idx="1"/>
          </p:nvPr>
        </p:nvSpPr>
        <p:spPr/>
        <p:txBody>
          <a:bodyPr/>
          <a:lstStyle/>
          <a:p>
            <a:pPr marL="0" marR="0" indent="0" algn="just">
              <a:spcBef>
                <a:spcPts val="0"/>
              </a:spcBef>
              <a:spcAft>
                <a:spcPts val="0"/>
              </a:spcAft>
              <a:buNone/>
            </a:pPr>
            <a:r>
              <a:rPr lang="en-US" sz="1800">
                <a:effectLst/>
                <a:latin typeface="AvenirNext LT Pro Regular"/>
                <a:ea typeface="Times New Roman" panose="02020603050405020304" pitchFamily="18" charset="0"/>
                <a:cs typeface="Tahoma" panose="020B0604030504040204" pitchFamily="34" charset="0"/>
              </a:rPr>
              <a:t>Now let’s take a look at how different segments of the global bond market fared in Q3.</a:t>
            </a:r>
          </a:p>
          <a:p>
            <a:pPr marL="0" marR="0" indent="0" algn="just">
              <a:spcBef>
                <a:spcPts val="0"/>
              </a:spcBef>
              <a:spcAft>
                <a:spcPts val="0"/>
              </a:spcAft>
              <a:buNone/>
            </a:pPr>
            <a:r>
              <a:rPr lang="en-US" sz="1800">
                <a:effectLst/>
                <a:latin typeface="AvenirNext LT Pro Regular"/>
                <a:ea typeface="Times New Roman" panose="02020603050405020304" pitchFamily="18" charset="0"/>
                <a:cs typeface="Tahoma" panose="020B0604030504040204" pitchFamily="34" charset="0"/>
              </a:rPr>
              <a:t>US  and global bond returns were all positive for the third quarter. </a:t>
            </a:r>
          </a:p>
          <a:p>
            <a:pPr marL="0" marR="0" lvl="0" indent="0">
              <a:buSzPts val="1000"/>
              <a:buFont typeface="Symbol" panose="05050102010706020507" pitchFamily="18" charset="2"/>
              <a:buNone/>
              <a:tabLst>
                <a:tab pos="457200" algn="l"/>
              </a:tabLst>
            </a:pPr>
            <a:r>
              <a:rPr lang="en-US" sz="1800">
                <a:effectLst/>
                <a:latin typeface="Aptos" panose="020B0004020202020204" pitchFamily="34" charset="0"/>
                <a:ea typeface="Times New Roman" panose="02020603050405020304" pitchFamily="18" charset="0"/>
                <a:cs typeface="Aptos" panose="020B0004020202020204" pitchFamily="34" charset="0"/>
              </a:rPr>
              <a:t>Over the last three months, Corporate returns have outpaced treasuries as yields dropped over short-to-intermediate portions of the U.S. Treasury curve with credit spreads remaining relatively tight. Munis led the pack overall as yields dropped further across the </a:t>
            </a:r>
            <a:r>
              <a:rPr lang="en-US" sz="1800" err="1">
                <a:effectLst/>
                <a:latin typeface="Aptos" panose="020B0004020202020204" pitchFamily="34" charset="0"/>
                <a:ea typeface="Times New Roman" panose="02020603050405020304" pitchFamily="18" charset="0"/>
                <a:cs typeface="Aptos" panose="020B0004020202020204" pitchFamily="34" charset="0"/>
              </a:rPr>
              <a:t>muni</a:t>
            </a:r>
            <a:r>
              <a:rPr lang="en-US" sz="1800">
                <a:effectLst/>
                <a:latin typeface="Aptos" panose="020B0004020202020204" pitchFamily="34" charset="0"/>
                <a:ea typeface="Times New Roman" panose="02020603050405020304" pitchFamily="18" charset="0"/>
                <a:cs typeface="Aptos" panose="020B0004020202020204" pitchFamily="34" charset="0"/>
              </a:rPr>
              <a:t> curve.</a:t>
            </a:r>
          </a:p>
          <a:p>
            <a:pPr marL="0" marR="0" lvl="0" indent="0">
              <a:buSzPts val="1000"/>
              <a:buFont typeface="Symbol" panose="05050102010706020507" pitchFamily="18" charset="2"/>
              <a:buNone/>
              <a:tabLst>
                <a:tab pos="457200" algn="l"/>
              </a:tabLst>
            </a:pPr>
            <a:r>
              <a:rPr lang="en-US" sz="1800">
                <a:effectLst/>
                <a:latin typeface="Aptos" panose="020B0004020202020204" pitchFamily="34" charset="0"/>
                <a:ea typeface="Aptos" panose="020B0004020202020204" pitchFamily="34" charset="0"/>
                <a:cs typeface="Aptos" panose="020B0004020202020204" pitchFamily="34" charset="0"/>
              </a:rPr>
              <a:t>All bond returns shown are positive over the last 12 months with short term inflation protected bonds earning the most at 5.7% with IT Corps trailing just behind at 5.3%, owed to declines in IT term yields and credit spreads as we’ll see on the next page.</a:t>
            </a:r>
          </a:p>
          <a:p>
            <a:pPr marL="0" marR="0" indent="0" algn="just">
              <a:spcBef>
                <a:spcPts val="0"/>
              </a:spcBef>
              <a:spcAft>
                <a:spcPts val="0"/>
              </a:spcAft>
              <a:buNone/>
            </a:pPr>
            <a:endParaRPr lang="en-US" sz="1800">
              <a:effectLst/>
              <a:latin typeface="AvenirNext LT Pro Regular"/>
              <a:ea typeface="Times New Roman" panose="02020603050405020304" pitchFamily="18" charset="0"/>
              <a:cs typeface="Tahoma" panose="020B0604030504040204" pitchFamily="34" charset="0"/>
            </a:endParaRPr>
          </a:p>
          <a:p>
            <a:pPr marL="0" marR="0" indent="0" algn="just">
              <a:spcBef>
                <a:spcPts val="0"/>
              </a:spcBef>
              <a:spcAft>
                <a:spcPts val="0"/>
              </a:spcAft>
              <a:buNone/>
            </a:pPr>
            <a:endParaRPr lang="en-US" sz="1800">
              <a:effectLst/>
              <a:latin typeface="Times New Roman" panose="02020603050405020304" pitchFamily="18" charset="0"/>
              <a:ea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2020164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139700" indent="0">
              <a:buNone/>
            </a:pPr>
            <a:r>
              <a:rPr lang="en-US"/>
              <a:t>On this slide, If we focus on the chart on the left first, we will see that compared to last quarter end, short term rates (which the Fed controls) fell over the quarter while longer term yields remained largely unchanged.  You can also see that the shorter portion of the curve is still flat-to-inverted but begins to steepen on the longer end. </a:t>
            </a:r>
            <a:r>
              <a:rPr lang="en-US">
                <a:solidFill>
                  <a:srgbClr val="FF0000"/>
                </a:solidFill>
                <a:highlight>
                  <a:srgbClr val="FFFF00"/>
                </a:highlight>
              </a:rPr>
              <a:t>Short term yields dropped while intermediate and longer-term yields rose over the 12-months ending September 30, hence the positive relative performance of shorter-term bonds on the previous page.</a:t>
            </a:r>
          </a:p>
          <a:p>
            <a:pPr marL="139700" indent="0">
              <a:buNone/>
            </a:pPr>
            <a:r>
              <a:rPr lang="en-US"/>
              <a:t>The chart on the right is the </a:t>
            </a:r>
            <a:r>
              <a:rPr lang="en-US" err="1"/>
              <a:t>muni</a:t>
            </a:r>
            <a:r>
              <a:rPr lang="en-US"/>
              <a:t> curve.  Importantly, you can see it is shaped differently from the Treasury curve. Different factors drive each market, so it highlights how each type of bonds can move differently at various times for different reasons.  The </a:t>
            </a:r>
            <a:r>
              <a:rPr lang="en-US" err="1"/>
              <a:t>muni</a:t>
            </a:r>
            <a:r>
              <a:rPr lang="en-US"/>
              <a:t> curve shows that yields fell for all maturities over the quarter.</a:t>
            </a:r>
          </a:p>
        </p:txBody>
      </p:sp>
    </p:spTree>
    <p:extLst>
      <p:ext uri="{BB962C8B-B14F-4D97-AF65-F5344CB8AC3E}">
        <p14:creationId xmlns:p14="http://schemas.microsoft.com/office/powerpoint/2010/main" val="2224865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69E32-A8D5-4514-85D1-6BF2F2DCEB31}"/>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11F0B503-4AE6-4887-BC18-7B35C824D37C}"/>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Footer Placeholder 4">
            <a:extLst>
              <a:ext uri="{FF2B5EF4-FFF2-40B4-BE49-F238E27FC236}">
                <a16:creationId xmlns:a16="http://schemas.microsoft.com/office/drawing/2014/main" id="{A0C7C705-F46D-49DF-843F-AF3352F1B6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BDDCE0-8B53-4691-9E0F-DEFE97CF544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6765196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DE2FE-5C77-4FD6-90A2-141F4374BA6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031D77-25C8-405D-9E28-CF1847C094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998412B-4047-42A0-A34D-5FA73C0FE8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1D08A7-D440-4692-973B-D965024BF78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248329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A75B73-BB7D-4044-B530-F12AE124240D}"/>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497E7FD-4BC5-4D92-A632-ECC5F35EE750}"/>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572906AE-FD69-4EDC-B363-5DEB9003AB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64B4C4-413C-42AC-BE44-304D0091A7B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8458706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22" name="Google Shape;22;p2"/>
          <p:cNvSpPr txBox="1">
            <a:spLocks noGrp="1"/>
          </p:cNvSpPr>
          <p:nvPr>
            <p:ph type="ctrTitle"/>
          </p:nvPr>
        </p:nvSpPr>
        <p:spPr>
          <a:xfrm>
            <a:off x="685800" y="1090750"/>
            <a:ext cx="5367900" cy="29619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Tree>
    <p:extLst>
      <p:ext uri="{BB962C8B-B14F-4D97-AF65-F5344CB8AC3E}">
        <p14:creationId xmlns:p14="http://schemas.microsoft.com/office/powerpoint/2010/main" val="12364602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61"/>
        <p:cNvGrpSpPr/>
        <p:nvPr/>
      </p:nvGrpSpPr>
      <p:grpSpPr>
        <a:xfrm>
          <a:off x="0" y="0"/>
          <a:ext cx="0" cy="0"/>
          <a:chOff x="0" y="0"/>
          <a:chExt cx="0" cy="0"/>
        </a:xfrm>
      </p:grpSpPr>
      <p:sp>
        <p:nvSpPr>
          <p:cNvPr id="78" name="Google Shape;78;p5"/>
          <p:cNvSpPr txBox="1">
            <a:spLocks noGrp="1"/>
          </p:cNvSpPr>
          <p:nvPr>
            <p:ph type="title"/>
          </p:nvPr>
        </p:nvSpPr>
        <p:spPr>
          <a:xfrm>
            <a:off x="814275" y="392575"/>
            <a:ext cx="5492400" cy="766200"/>
          </a:xfrm>
          <a:prstGeom prst="rect">
            <a:avLst/>
          </a:prstGeom>
        </p:spPr>
        <p:txBody>
          <a:bodyPr spcFirstLastPara="1" wrap="square" lIns="91425" tIns="91425" rIns="91425" bIns="91425" anchor="ctr" anchorCtr="0"/>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79" name="Google Shape;79;p5"/>
          <p:cNvSpPr txBox="1">
            <a:spLocks noGrp="1"/>
          </p:cNvSpPr>
          <p:nvPr>
            <p:ph type="body" idx="1"/>
          </p:nvPr>
        </p:nvSpPr>
        <p:spPr>
          <a:xfrm>
            <a:off x="814275" y="1327350"/>
            <a:ext cx="6132600" cy="3145500"/>
          </a:xfrm>
          <a:prstGeom prst="rect">
            <a:avLst/>
          </a:prstGeom>
        </p:spPr>
        <p:txBody>
          <a:bodyPr spcFirstLastPara="1" wrap="square" lIns="91425" tIns="91425" rIns="91425" bIns="91425" anchor="ctr" anchorCtr="0"/>
          <a:lstStyle>
            <a:lvl1pPr marL="457200" lvl="0" indent="-381000">
              <a:spcBef>
                <a:spcPts val="600"/>
              </a:spcBef>
              <a:spcAft>
                <a:spcPts val="0"/>
              </a:spcAft>
              <a:buSzPts val="2400"/>
              <a:buChar char="▰"/>
              <a:defRPr/>
            </a:lvl1pPr>
            <a:lvl2pPr marL="914400" lvl="1" indent="-381000">
              <a:spcBef>
                <a:spcPts val="1000"/>
              </a:spcBef>
              <a:spcAft>
                <a:spcPts val="0"/>
              </a:spcAft>
              <a:buSzPts val="2400"/>
              <a:buChar char="▻"/>
              <a:defRPr/>
            </a:lvl2pPr>
            <a:lvl3pPr marL="1371600" lvl="2" indent="-381000">
              <a:spcBef>
                <a:spcPts val="1000"/>
              </a:spcBef>
              <a:spcAft>
                <a:spcPts val="0"/>
              </a:spcAft>
              <a:buSzPts val="2400"/>
              <a:buChar char="▻"/>
              <a:defRPr/>
            </a:lvl3pPr>
            <a:lvl4pPr marL="1828800" lvl="3" indent="-381000">
              <a:spcBef>
                <a:spcPts val="1000"/>
              </a:spcBef>
              <a:spcAft>
                <a:spcPts val="0"/>
              </a:spcAft>
              <a:buSzPts val="2400"/>
              <a:buChar char="▻"/>
              <a:defRPr/>
            </a:lvl4pPr>
            <a:lvl5pPr marL="2286000" lvl="4" indent="-381000">
              <a:spcBef>
                <a:spcPts val="1000"/>
              </a:spcBef>
              <a:spcAft>
                <a:spcPts val="0"/>
              </a:spcAft>
              <a:buSzPts val="2400"/>
              <a:buChar char="▻"/>
              <a:defRPr/>
            </a:lvl5pPr>
            <a:lvl6pPr marL="2743200" lvl="5" indent="-381000">
              <a:spcBef>
                <a:spcPts val="1000"/>
              </a:spcBef>
              <a:spcAft>
                <a:spcPts val="0"/>
              </a:spcAft>
              <a:buSzPts val="2400"/>
              <a:buChar char="▻"/>
              <a:defRPr/>
            </a:lvl6pPr>
            <a:lvl7pPr marL="3200400" lvl="6" indent="-381000">
              <a:spcBef>
                <a:spcPts val="1000"/>
              </a:spcBef>
              <a:spcAft>
                <a:spcPts val="0"/>
              </a:spcAft>
              <a:buSzPts val="2400"/>
              <a:buChar char="▻"/>
              <a:defRPr/>
            </a:lvl7pPr>
            <a:lvl8pPr marL="3657600" lvl="7" indent="-381000">
              <a:spcBef>
                <a:spcPts val="1000"/>
              </a:spcBef>
              <a:spcAft>
                <a:spcPts val="0"/>
              </a:spcAft>
              <a:buSzPts val="2400"/>
              <a:buChar char="▻"/>
              <a:defRPr/>
            </a:lvl8pPr>
            <a:lvl9pPr marL="4114800" lvl="8" indent="-381000">
              <a:spcBef>
                <a:spcPts val="1000"/>
              </a:spcBef>
              <a:spcAft>
                <a:spcPts val="1000"/>
              </a:spcAft>
              <a:buSzPts val="2400"/>
              <a:buChar char="▻"/>
              <a:defRPr/>
            </a:lvl9pPr>
          </a:lstStyle>
          <a:p>
            <a:endParaRPr/>
          </a:p>
        </p:txBody>
      </p:sp>
      <p:sp>
        <p:nvSpPr>
          <p:cNvPr id="80" name="Google Shape;80;p5"/>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293704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Label">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EA663A1-6306-B942-A2C1-64F3BDF1410D}"/>
              </a:ext>
            </a:extLst>
          </p:cNvPr>
          <p:cNvSpPr/>
          <p:nvPr userDrawn="1"/>
        </p:nvSpPr>
        <p:spPr>
          <a:xfrm>
            <a:off x="0" y="1207613"/>
            <a:ext cx="9144000" cy="214107"/>
          </a:xfrm>
          <a:prstGeom prst="rect">
            <a:avLst/>
          </a:prstGeom>
          <a:solidFill>
            <a:srgbClr val="0099A9">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915"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srgbClr val="FFFFFF"/>
              </a:solidFill>
              <a:effectLst/>
              <a:uLnTx/>
              <a:uFillTx/>
              <a:latin typeface="Roboto Regular"/>
              <a:ea typeface="+mn-ea"/>
              <a:cs typeface="+mn-cs"/>
            </a:endParaRPr>
          </a:p>
        </p:txBody>
      </p:sp>
      <p:sp>
        <p:nvSpPr>
          <p:cNvPr id="16" name="Content Placeholder 14">
            <a:extLst>
              <a:ext uri="{FF2B5EF4-FFF2-40B4-BE49-F238E27FC236}">
                <a16:creationId xmlns:a16="http://schemas.microsoft.com/office/drawing/2014/main" id="{C3D74296-A447-7E43-A7C1-140BD28C8F4F}"/>
              </a:ext>
            </a:extLst>
          </p:cNvPr>
          <p:cNvSpPr>
            <a:spLocks noGrp="1"/>
          </p:cNvSpPr>
          <p:nvPr>
            <p:ph sz="quarter" idx="10" hasCustomPrompt="1"/>
          </p:nvPr>
        </p:nvSpPr>
        <p:spPr>
          <a:xfrm>
            <a:off x="725715" y="1478756"/>
            <a:ext cx="7692571" cy="389530"/>
          </a:xfrm>
          <a:prstGeom prst="rect">
            <a:avLst/>
          </a:prstGeom>
        </p:spPr>
        <p:txBody>
          <a:bodyPr lIns="0" tIns="0" rIns="0" bIns="0"/>
          <a:lstStyle>
            <a:lvl1pPr>
              <a:defRPr sz="2531" b="0" i="0">
                <a:solidFill>
                  <a:srgbClr val="1D252C"/>
                </a:solidFill>
                <a:latin typeface="Roboto Black" panose="02000000000000000000" pitchFamily="2" charset="0"/>
                <a:ea typeface="Roboto Black" panose="02000000000000000000" pitchFamily="2" charset="0"/>
                <a:cs typeface="Arial Black" panose="020B0604020202020204" pitchFamily="34" charset="0"/>
              </a:defRPr>
            </a:lvl1pPr>
          </a:lstStyle>
          <a:p>
            <a:pPr lvl="0"/>
            <a:r>
              <a:rPr lang="en-US"/>
              <a:t>Title here</a:t>
            </a:r>
          </a:p>
        </p:txBody>
      </p:sp>
      <p:sp>
        <p:nvSpPr>
          <p:cNvPr id="22" name="Content Placeholder 20">
            <a:extLst>
              <a:ext uri="{FF2B5EF4-FFF2-40B4-BE49-F238E27FC236}">
                <a16:creationId xmlns:a16="http://schemas.microsoft.com/office/drawing/2014/main" id="{BEECCA4D-BDFE-E940-93A2-52DBD5F1D388}"/>
              </a:ext>
            </a:extLst>
          </p:cNvPr>
          <p:cNvSpPr>
            <a:spLocks noGrp="1"/>
          </p:cNvSpPr>
          <p:nvPr>
            <p:ph sz="quarter" idx="12" hasCustomPrompt="1"/>
          </p:nvPr>
        </p:nvSpPr>
        <p:spPr>
          <a:xfrm>
            <a:off x="725714" y="2507456"/>
            <a:ext cx="5080000" cy="151484"/>
          </a:xfrm>
          <a:prstGeom prst="rect">
            <a:avLst/>
          </a:prstGeom>
        </p:spPr>
        <p:txBody>
          <a:bodyPr lIns="0" tIns="0" rIns="0" bIns="0"/>
          <a:lstStyle>
            <a:lvl1pPr>
              <a:defRPr sz="1125" b="1" i="0">
                <a:solidFill>
                  <a:srgbClr val="0099A9"/>
                </a:solidFill>
                <a:latin typeface="Roboto Black" panose="02000000000000000000" pitchFamily="2" charset="0"/>
                <a:ea typeface="Roboto Black" panose="02000000000000000000" pitchFamily="2" charset="0"/>
                <a:cs typeface="Arial Black" panose="020B0604020202020204" pitchFamily="34" charset="0"/>
              </a:defRPr>
            </a:lvl1pPr>
          </a:lstStyle>
          <a:p>
            <a:pPr lvl="0"/>
            <a:r>
              <a:rPr lang="en-US"/>
              <a:t>Name</a:t>
            </a:r>
          </a:p>
        </p:txBody>
      </p:sp>
      <p:sp>
        <p:nvSpPr>
          <p:cNvPr id="10" name="Text Placeholder 19">
            <a:extLst>
              <a:ext uri="{FF2B5EF4-FFF2-40B4-BE49-F238E27FC236}">
                <a16:creationId xmlns:a16="http://schemas.microsoft.com/office/drawing/2014/main" id="{75D90C11-2003-DF4F-B3C0-5E610354E5A2}"/>
              </a:ext>
            </a:extLst>
          </p:cNvPr>
          <p:cNvSpPr>
            <a:spLocks noGrp="1"/>
          </p:cNvSpPr>
          <p:nvPr>
            <p:ph type="body" sz="quarter" idx="15" hasCustomPrompt="1"/>
          </p:nvPr>
        </p:nvSpPr>
        <p:spPr>
          <a:xfrm>
            <a:off x="725714" y="4822031"/>
            <a:ext cx="7910286" cy="214107"/>
          </a:xfrm>
          <a:prstGeom prst="rect">
            <a:avLst/>
          </a:prstGeom>
        </p:spPr>
        <p:txBody>
          <a:bodyPr lIns="0" tIns="0" rIns="0" bIns="0"/>
          <a:lstStyle>
            <a:lvl1pPr>
              <a:defRPr sz="562" b="0" i="0" spc="0" baseline="0">
                <a:solidFill>
                  <a:srgbClr val="768693"/>
                </a:solidFill>
                <a:latin typeface="Roboto Condensed" panose="02000000000000000000" pitchFamily="2" charset="0"/>
                <a:ea typeface="Roboto Condensed" panose="02000000000000000000" pitchFamily="2" charset="0"/>
                <a:cs typeface="Arial" panose="020B0604020202020204" pitchFamily="34" charset="0"/>
              </a:defRPr>
            </a:lvl1pPr>
          </a:lstStyle>
          <a:p>
            <a:pPr lvl="0"/>
            <a:r>
              <a:rPr lang="en-US"/>
              <a:t>DISCLAIMER</a:t>
            </a:r>
          </a:p>
        </p:txBody>
      </p:sp>
      <p:sp>
        <p:nvSpPr>
          <p:cNvPr id="3" name="Picture Placeholder 2">
            <a:extLst>
              <a:ext uri="{FF2B5EF4-FFF2-40B4-BE49-F238E27FC236}">
                <a16:creationId xmlns:a16="http://schemas.microsoft.com/office/drawing/2014/main" id="{3EEBAAD1-ABB8-4C35-81D0-271C909AFCA3}"/>
              </a:ext>
            </a:extLst>
          </p:cNvPr>
          <p:cNvSpPr>
            <a:spLocks noGrp="1"/>
          </p:cNvSpPr>
          <p:nvPr>
            <p:ph type="pic" sz="quarter" idx="16" hasCustomPrompt="1"/>
          </p:nvPr>
        </p:nvSpPr>
        <p:spPr>
          <a:xfrm>
            <a:off x="725715" y="81419"/>
            <a:ext cx="1734155" cy="1024682"/>
          </a:xfrm>
          <a:prstGeom prst="rect">
            <a:avLst/>
          </a:prstGeom>
        </p:spPr>
        <p:txBody>
          <a:bodyPr/>
          <a:lstStyle>
            <a:lvl1pPr>
              <a:defRPr/>
            </a:lvl1pPr>
          </a:lstStyle>
          <a:p>
            <a:r>
              <a:rPr lang="en-US"/>
              <a:t>Logo here</a:t>
            </a:r>
          </a:p>
        </p:txBody>
      </p:sp>
    </p:spTree>
    <p:extLst>
      <p:ext uri="{BB962C8B-B14F-4D97-AF65-F5344CB8AC3E}">
        <p14:creationId xmlns:p14="http://schemas.microsoft.com/office/powerpoint/2010/main" val="198714475"/>
      </p:ext>
    </p:extLst>
  </p:cSld>
  <p:clrMapOvr>
    <a:masterClrMapping/>
  </p:clrMapOvr>
  <p:extLst>
    <p:ext uri="{DCECCB84-F9BA-43D5-87BE-67443E8EF086}">
      <p15:sldGuideLst xmlns:p15="http://schemas.microsoft.com/office/powerpoint/2012/main">
        <p15:guide id="1" pos="480">
          <p15:clr>
            <a:srgbClr val="FBAE40"/>
          </p15:clr>
        </p15:guide>
        <p15:guide id="2" pos="556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White Label">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C455F15F-6A1C-9F4E-9929-CF99F1CC951B}"/>
              </a:ext>
            </a:extLst>
          </p:cNvPr>
          <p:cNvSpPr>
            <a:spLocks noGrp="1"/>
          </p:cNvSpPr>
          <p:nvPr>
            <p:ph sz="quarter" idx="10" hasCustomPrompt="1"/>
          </p:nvPr>
        </p:nvSpPr>
        <p:spPr>
          <a:xfrm>
            <a:off x="467302" y="1174053"/>
            <a:ext cx="7329714" cy="744677"/>
          </a:xfrm>
          <a:prstGeom prst="rect">
            <a:avLst/>
          </a:prstGeom>
        </p:spPr>
        <p:txBody>
          <a:bodyPr lIns="0" tIns="0" rIns="0" bIns="0"/>
          <a:lstStyle>
            <a:lvl1pPr>
              <a:defRPr sz="3797" b="0" i="0">
                <a:solidFill>
                  <a:srgbClr val="1C252B"/>
                </a:solidFill>
                <a:latin typeface="Roboto Black" panose="02000000000000000000" pitchFamily="2" charset="0"/>
                <a:ea typeface="Roboto Black" panose="02000000000000000000" pitchFamily="2" charset="0"/>
                <a:cs typeface="Arial Black" panose="020B0604020202020204" pitchFamily="34" charset="0"/>
              </a:defRPr>
            </a:lvl1pPr>
          </a:lstStyle>
          <a:p>
            <a:pPr lvl="0"/>
            <a:r>
              <a:rPr lang="en-US"/>
              <a:t>Section title</a:t>
            </a:r>
          </a:p>
        </p:txBody>
      </p:sp>
      <p:cxnSp>
        <p:nvCxnSpPr>
          <p:cNvPr id="14" name="Straight Connector 13">
            <a:extLst>
              <a:ext uri="{FF2B5EF4-FFF2-40B4-BE49-F238E27FC236}">
                <a16:creationId xmlns:a16="http://schemas.microsoft.com/office/drawing/2014/main" id="{64E1210C-8431-1042-91CA-AD70B620B630}"/>
              </a:ext>
            </a:extLst>
          </p:cNvPr>
          <p:cNvCxnSpPr>
            <a:cxnSpLocks/>
          </p:cNvCxnSpPr>
          <p:nvPr userDrawn="1"/>
        </p:nvCxnSpPr>
        <p:spPr>
          <a:xfrm>
            <a:off x="452604" y="4661297"/>
            <a:ext cx="8255968" cy="0"/>
          </a:xfrm>
          <a:prstGeom prst="line">
            <a:avLst/>
          </a:prstGeom>
          <a:ln w="635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8AFD35E4-F0A4-D24B-940B-78E8CF594A04}"/>
              </a:ext>
            </a:extLst>
          </p:cNvPr>
          <p:cNvSpPr>
            <a:spLocks noGrp="1"/>
          </p:cNvSpPr>
          <p:nvPr>
            <p:ph type="body" sz="quarter" idx="11" hasCustomPrompt="1"/>
          </p:nvPr>
        </p:nvSpPr>
        <p:spPr>
          <a:xfrm>
            <a:off x="467302" y="4822031"/>
            <a:ext cx="5920410" cy="214107"/>
          </a:xfrm>
          <a:prstGeom prst="rect">
            <a:avLst/>
          </a:prstGeom>
        </p:spPr>
        <p:txBody>
          <a:bodyPr lIns="0" tIns="0" rIns="0" bIns="0"/>
          <a:lstStyle>
            <a:lvl1pPr>
              <a:defRPr sz="562" b="0" i="0" spc="0" baseline="0">
                <a:solidFill>
                  <a:srgbClr val="768693"/>
                </a:solidFill>
                <a:latin typeface="Roboto Condensed" panose="02000000000000000000" pitchFamily="2" charset="0"/>
                <a:ea typeface="Roboto Condensed" panose="02000000000000000000" pitchFamily="2" charset="0"/>
                <a:cs typeface="Arial" panose="020B0604020202020204" pitchFamily="34" charset="0"/>
              </a:defRPr>
            </a:lvl1pPr>
          </a:lstStyle>
          <a:p>
            <a:pPr lvl="0"/>
            <a:r>
              <a:rPr lang="en-US"/>
              <a:t>DISCLAIMER</a:t>
            </a:r>
          </a:p>
        </p:txBody>
      </p:sp>
      <p:sp>
        <p:nvSpPr>
          <p:cNvPr id="11" name="Rectangle 10">
            <a:extLst>
              <a:ext uri="{FF2B5EF4-FFF2-40B4-BE49-F238E27FC236}">
                <a16:creationId xmlns:a16="http://schemas.microsoft.com/office/drawing/2014/main" id="{73074300-A0D6-4EAC-B103-2021F82393CD}"/>
              </a:ext>
            </a:extLst>
          </p:cNvPr>
          <p:cNvSpPr/>
          <p:nvPr userDrawn="1"/>
        </p:nvSpPr>
        <p:spPr>
          <a:xfrm>
            <a:off x="0" y="1"/>
            <a:ext cx="9144000" cy="575760"/>
          </a:xfrm>
          <a:prstGeom prst="rect">
            <a:avLst/>
          </a:prstGeom>
          <a:solidFill>
            <a:srgbClr val="0099A9">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915"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srgbClr val="FFFFFF"/>
              </a:solidFill>
              <a:effectLst/>
              <a:uLnTx/>
              <a:uFillTx/>
              <a:latin typeface="Roboto Regular"/>
              <a:ea typeface="+mn-ea"/>
              <a:cs typeface="+mn-cs"/>
            </a:endParaRPr>
          </a:p>
        </p:txBody>
      </p:sp>
    </p:spTree>
    <p:extLst>
      <p:ext uri="{BB962C8B-B14F-4D97-AF65-F5344CB8AC3E}">
        <p14:creationId xmlns:p14="http://schemas.microsoft.com/office/powerpoint/2010/main" val="3020183123"/>
      </p:ext>
    </p:extLst>
  </p:cSld>
  <p:clrMapOvr>
    <a:masterClrMapping/>
  </p:clrMapOvr>
  <p:extLst>
    <p:ext uri="{DCECCB84-F9BA-43D5-87BE-67443E8EF086}">
      <p15:sldGuideLst xmlns:p15="http://schemas.microsoft.com/office/powerpoint/2012/main">
        <p15:guide id="1" pos="288">
          <p15:clr>
            <a:srgbClr val="FBAE40"/>
          </p15:clr>
        </p15:guide>
        <p15:guide id="2" pos="57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White Label">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EA663A1-6306-B942-A2C1-64F3BDF1410D}"/>
              </a:ext>
            </a:extLst>
          </p:cNvPr>
          <p:cNvSpPr/>
          <p:nvPr userDrawn="1"/>
        </p:nvSpPr>
        <p:spPr>
          <a:xfrm>
            <a:off x="0" y="1207613"/>
            <a:ext cx="9144000" cy="214107"/>
          </a:xfrm>
          <a:prstGeom prst="rect">
            <a:avLst/>
          </a:prstGeom>
          <a:solidFill>
            <a:srgbClr val="0099A9">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915"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srgbClr val="FFFFFF"/>
              </a:solidFill>
              <a:effectLst/>
              <a:uLnTx/>
              <a:uFillTx/>
              <a:latin typeface="Roboto Regular"/>
              <a:ea typeface="+mn-ea"/>
              <a:cs typeface="+mn-cs"/>
            </a:endParaRPr>
          </a:p>
        </p:txBody>
      </p:sp>
      <p:sp>
        <p:nvSpPr>
          <p:cNvPr id="16" name="Content Placeholder 14">
            <a:extLst>
              <a:ext uri="{FF2B5EF4-FFF2-40B4-BE49-F238E27FC236}">
                <a16:creationId xmlns:a16="http://schemas.microsoft.com/office/drawing/2014/main" id="{C3D74296-A447-7E43-A7C1-140BD28C8F4F}"/>
              </a:ext>
            </a:extLst>
          </p:cNvPr>
          <p:cNvSpPr>
            <a:spLocks noGrp="1"/>
          </p:cNvSpPr>
          <p:nvPr>
            <p:ph sz="quarter" idx="10" hasCustomPrompt="1"/>
          </p:nvPr>
        </p:nvSpPr>
        <p:spPr>
          <a:xfrm>
            <a:off x="725715" y="1478756"/>
            <a:ext cx="7692571" cy="389530"/>
          </a:xfrm>
          <a:prstGeom prst="rect">
            <a:avLst/>
          </a:prstGeom>
        </p:spPr>
        <p:txBody>
          <a:bodyPr lIns="0" tIns="0" rIns="0" bIns="0"/>
          <a:lstStyle>
            <a:lvl1pPr>
              <a:defRPr sz="2531" b="0" i="0">
                <a:solidFill>
                  <a:srgbClr val="1D252C"/>
                </a:solidFill>
                <a:latin typeface="Roboto Black" panose="02000000000000000000" pitchFamily="2" charset="0"/>
                <a:ea typeface="Roboto Black" panose="02000000000000000000" pitchFamily="2" charset="0"/>
                <a:cs typeface="Arial Black" panose="020B0604020202020204" pitchFamily="34" charset="0"/>
              </a:defRPr>
            </a:lvl1pPr>
          </a:lstStyle>
          <a:p>
            <a:pPr lvl="0"/>
            <a:r>
              <a:rPr lang="en-US"/>
              <a:t>Title here</a:t>
            </a:r>
          </a:p>
        </p:txBody>
      </p:sp>
      <p:sp>
        <p:nvSpPr>
          <p:cNvPr id="22" name="Content Placeholder 20">
            <a:extLst>
              <a:ext uri="{FF2B5EF4-FFF2-40B4-BE49-F238E27FC236}">
                <a16:creationId xmlns:a16="http://schemas.microsoft.com/office/drawing/2014/main" id="{BEECCA4D-BDFE-E940-93A2-52DBD5F1D388}"/>
              </a:ext>
            </a:extLst>
          </p:cNvPr>
          <p:cNvSpPr>
            <a:spLocks noGrp="1"/>
          </p:cNvSpPr>
          <p:nvPr>
            <p:ph sz="quarter" idx="12" hasCustomPrompt="1"/>
          </p:nvPr>
        </p:nvSpPr>
        <p:spPr>
          <a:xfrm>
            <a:off x="725714" y="2507456"/>
            <a:ext cx="5080000" cy="151484"/>
          </a:xfrm>
          <a:prstGeom prst="rect">
            <a:avLst/>
          </a:prstGeom>
        </p:spPr>
        <p:txBody>
          <a:bodyPr lIns="0" tIns="0" rIns="0" bIns="0"/>
          <a:lstStyle>
            <a:lvl1pPr>
              <a:defRPr sz="1125" b="1" i="0">
                <a:solidFill>
                  <a:srgbClr val="0099A9"/>
                </a:solidFill>
                <a:latin typeface="Roboto Black" panose="02000000000000000000" pitchFamily="2" charset="0"/>
                <a:ea typeface="Roboto Black" panose="02000000000000000000" pitchFamily="2" charset="0"/>
                <a:cs typeface="Arial Black" panose="020B0604020202020204" pitchFamily="34" charset="0"/>
              </a:defRPr>
            </a:lvl1pPr>
          </a:lstStyle>
          <a:p>
            <a:pPr lvl="0"/>
            <a:r>
              <a:rPr lang="en-US"/>
              <a:t>Name</a:t>
            </a:r>
          </a:p>
        </p:txBody>
      </p:sp>
      <p:sp>
        <p:nvSpPr>
          <p:cNvPr id="10" name="Text Placeholder 19">
            <a:extLst>
              <a:ext uri="{FF2B5EF4-FFF2-40B4-BE49-F238E27FC236}">
                <a16:creationId xmlns:a16="http://schemas.microsoft.com/office/drawing/2014/main" id="{75D90C11-2003-DF4F-B3C0-5E610354E5A2}"/>
              </a:ext>
            </a:extLst>
          </p:cNvPr>
          <p:cNvSpPr>
            <a:spLocks noGrp="1"/>
          </p:cNvSpPr>
          <p:nvPr>
            <p:ph type="body" sz="quarter" idx="15" hasCustomPrompt="1"/>
          </p:nvPr>
        </p:nvSpPr>
        <p:spPr>
          <a:xfrm>
            <a:off x="725714" y="4822031"/>
            <a:ext cx="7910286" cy="214107"/>
          </a:xfrm>
          <a:prstGeom prst="rect">
            <a:avLst/>
          </a:prstGeom>
        </p:spPr>
        <p:txBody>
          <a:bodyPr lIns="0" tIns="0" rIns="0" bIns="0"/>
          <a:lstStyle>
            <a:lvl1pPr>
              <a:defRPr sz="562" b="0" i="0" spc="0" baseline="0">
                <a:solidFill>
                  <a:srgbClr val="768693"/>
                </a:solidFill>
                <a:latin typeface="Roboto Condensed" panose="02000000000000000000" pitchFamily="2" charset="0"/>
                <a:ea typeface="Roboto Condensed" panose="02000000000000000000" pitchFamily="2" charset="0"/>
                <a:cs typeface="Arial" panose="020B0604020202020204" pitchFamily="34" charset="0"/>
              </a:defRPr>
            </a:lvl1pPr>
          </a:lstStyle>
          <a:p>
            <a:pPr lvl="0"/>
            <a:r>
              <a:rPr lang="en-US"/>
              <a:t>DISCLAIMER</a:t>
            </a:r>
          </a:p>
        </p:txBody>
      </p:sp>
      <p:sp>
        <p:nvSpPr>
          <p:cNvPr id="3" name="Picture Placeholder 2">
            <a:extLst>
              <a:ext uri="{FF2B5EF4-FFF2-40B4-BE49-F238E27FC236}">
                <a16:creationId xmlns:a16="http://schemas.microsoft.com/office/drawing/2014/main" id="{3EEBAAD1-ABB8-4C35-81D0-271C909AFCA3}"/>
              </a:ext>
            </a:extLst>
          </p:cNvPr>
          <p:cNvSpPr>
            <a:spLocks noGrp="1"/>
          </p:cNvSpPr>
          <p:nvPr>
            <p:ph type="pic" sz="quarter" idx="16" hasCustomPrompt="1"/>
          </p:nvPr>
        </p:nvSpPr>
        <p:spPr>
          <a:xfrm>
            <a:off x="725715" y="81419"/>
            <a:ext cx="1734155" cy="1024682"/>
          </a:xfrm>
          <a:prstGeom prst="rect">
            <a:avLst/>
          </a:prstGeom>
        </p:spPr>
        <p:txBody>
          <a:bodyPr/>
          <a:lstStyle>
            <a:lvl1pPr>
              <a:defRPr/>
            </a:lvl1pPr>
          </a:lstStyle>
          <a:p>
            <a:r>
              <a:rPr lang="en-US"/>
              <a:t>Logo here</a:t>
            </a:r>
          </a:p>
        </p:txBody>
      </p:sp>
    </p:spTree>
    <p:extLst>
      <p:ext uri="{BB962C8B-B14F-4D97-AF65-F5344CB8AC3E}">
        <p14:creationId xmlns:p14="http://schemas.microsoft.com/office/powerpoint/2010/main" val="3692602526"/>
      </p:ext>
    </p:extLst>
  </p:cSld>
  <p:clrMapOvr>
    <a:masterClrMapping/>
  </p:clrMapOvr>
  <p:extLst>
    <p:ext uri="{DCECCB84-F9BA-43D5-87BE-67443E8EF086}">
      <p15:sldGuideLst xmlns:p15="http://schemas.microsoft.com/office/powerpoint/2012/main">
        <p15:guide id="1" pos="480">
          <p15:clr>
            <a:srgbClr val="FBAE40"/>
          </p15:clr>
        </p15:guide>
        <p15:guide id="2" pos="556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Break White Label">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C455F15F-6A1C-9F4E-9929-CF99F1CC951B}"/>
              </a:ext>
            </a:extLst>
          </p:cNvPr>
          <p:cNvSpPr>
            <a:spLocks noGrp="1"/>
          </p:cNvSpPr>
          <p:nvPr>
            <p:ph sz="quarter" idx="10" hasCustomPrompt="1"/>
          </p:nvPr>
        </p:nvSpPr>
        <p:spPr>
          <a:xfrm>
            <a:off x="467302" y="1174053"/>
            <a:ext cx="7329714" cy="744677"/>
          </a:xfrm>
          <a:prstGeom prst="rect">
            <a:avLst/>
          </a:prstGeom>
        </p:spPr>
        <p:txBody>
          <a:bodyPr lIns="0" tIns="0" rIns="0" bIns="0"/>
          <a:lstStyle>
            <a:lvl1pPr>
              <a:defRPr sz="3797" b="0" i="0">
                <a:solidFill>
                  <a:srgbClr val="1C252B"/>
                </a:solidFill>
                <a:latin typeface="Roboto Black" panose="02000000000000000000" pitchFamily="2" charset="0"/>
                <a:ea typeface="Roboto Black" panose="02000000000000000000" pitchFamily="2" charset="0"/>
                <a:cs typeface="Arial Black" panose="020B0604020202020204" pitchFamily="34" charset="0"/>
              </a:defRPr>
            </a:lvl1pPr>
          </a:lstStyle>
          <a:p>
            <a:pPr lvl="0"/>
            <a:r>
              <a:rPr lang="en-US"/>
              <a:t>Section title</a:t>
            </a:r>
          </a:p>
        </p:txBody>
      </p:sp>
      <p:cxnSp>
        <p:nvCxnSpPr>
          <p:cNvPr id="14" name="Straight Connector 13">
            <a:extLst>
              <a:ext uri="{FF2B5EF4-FFF2-40B4-BE49-F238E27FC236}">
                <a16:creationId xmlns:a16="http://schemas.microsoft.com/office/drawing/2014/main" id="{64E1210C-8431-1042-91CA-AD70B620B630}"/>
              </a:ext>
            </a:extLst>
          </p:cNvPr>
          <p:cNvCxnSpPr>
            <a:cxnSpLocks/>
          </p:cNvCxnSpPr>
          <p:nvPr userDrawn="1"/>
        </p:nvCxnSpPr>
        <p:spPr>
          <a:xfrm>
            <a:off x="452604" y="4661297"/>
            <a:ext cx="8255968" cy="0"/>
          </a:xfrm>
          <a:prstGeom prst="line">
            <a:avLst/>
          </a:prstGeom>
          <a:ln w="6350">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8AFD35E4-F0A4-D24B-940B-78E8CF594A04}"/>
              </a:ext>
            </a:extLst>
          </p:cNvPr>
          <p:cNvSpPr>
            <a:spLocks noGrp="1"/>
          </p:cNvSpPr>
          <p:nvPr>
            <p:ph type="body" sz="quarter" idx="11" hasCustomPrompt="1"/>
          </p:nvPr>
        </p:nvSpPr>
        <p:spPr>
          <a:xfrm>
            <a:off x="467302" y="4822031"/>
            <a:ext cx="5920410" cy="214107"/>
          </a:xfrm>
          <a:prstGeom prst="rect">
            <a:avLst/>
          </a:prstGeom>
        </p:spPr>
        <p:txBody>
          <a:bodyPr lIns="0" tIns="0" rIns="0" bIns="0"/>
          <a:lstStyle>
            <a:lvl1pPr>
              <a:defRPr sz="562" b="0" i="0" spc="0" baseline="0">
                <a:solidFill>
                  <a:srgbClr val="768693"/>
                </a:solidFill>
                <a:latin typeface="Roboto Condensed" panose="02000000000000000000" pitchFamily="2" charset="0"/>
                <a:ea typeface="Roboto Condensed" panose="02000000000000000000" pitchFamily="2" charset="0"/>
                <a:cs typeface="Arial" panose="020B0604020202020204" pitchFamily="34" charset="0"/>
              </a:defRPr>
            </a:lvl1pPr>
          </a:lstStyle>
          <a:p>
            <a:pPr lvl="0"/>
            <a:r>
              <a:rPr lang="en-US"/>
              <a:t>DISCLAIMER</a:t>
            </a:r>
          </a:p>
        </p:txBody>
      </p:sp>
      <p:sp>
        <p:nvSpPr>
          <p:cNvPr id="11" name="Rectangle 10">
            <a:extLst>
              <a:ext uri="{FF2B5EF4-FFF2-40B4-BE49-F238E27FC236}">
                <a16:creationId xmlns:a16="http://schemas.microsoft.com/office/drawing/2014/main" id="{73074300-A0D6-4EAC-B103-2021F82393CD}"/>
              </a:ext>
            </a:extLst>
          </p:cNvPr>
          <p:cNvSpPr/>
          <p:nvPr userDrawn="1"/>
        </p:nvSpPr>
        <p:spPr>
          <a:xfrm>
            <a:off x="0" y="1"/>
            <a:ext cx="9144000" cy="575760"/>
          </a:xfrm>
          <a:prstGeom prst="rect">
            <a:avLst/>
          </a:prstGeom>
          <a:solidFill>
            <a:srgbClr val="0099A9">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915"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srgbClr val="FFFFFF"/>
              </a:solidFill>
              <a:effectLst/>
              <a:uLnTx/>
              <a:uFillTx/>
              <a:latin typeface="Roboto Regular"/>
              <a:ea typeface="+mn-ea"/>
              <a:cs typeface="+mn-cs"/>
            </a:endParaRPr>
          </a:p>
        </p:txBody>
      </p:sp>
    </p:spTree>
    <p:extLst>
      <p:ext uri="{BB962C8B-B14F-4D97-AF65-F5344CB8AC3E}">
        <p14:creationId xmlns:p14="http://schemas.microsoft.com/office/powerpoint/2010/main" val="420374187"/>
      </p:ext>
    </p:extLst>
  </p:cSld>
  <p:clrMapOvr>
    <a:masterClrMapping/>
  </p:clrMapOvr>
  <p:extLst>
    <p:ext uri="{DCECCB84-F9BA-43D5-87BE-67443E8EF086}">
      <p15:sldGuideLst xmlns:p15="http://schemas.microsoft.com/office/powerpoint/2012/main">
        <p15:guide id="1" pos="288">
          <p15:clr>
            <a:srgbClr val="FBAE40"/>
          </p15:clr>
        </p15:guide>
        <p15:guide id="2" pos="57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D94AE-CD11-4E00-9ED4-2CFF8E61E0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2C8CE4-C47C-4381-931C-DEFD4F6310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12DA1F46-14D2-4D36-B534-A30FD273B7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10FFAF-333E-4EBD-B1A1-0CF4B8DEBB8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89773792"/>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FB0DD-A286-4206-B9FF-4022BA7F5F2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C72D5D51-572B-4546-80A0-B0FDA7FEB18D}"/>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C413F6C8-4CC5-4A27-9855-42169B80AE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74EB62-879B-451C-95C5-D4D58B772CA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37337329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D2A15-8EF9-48DF-A17C-D01ADACB0D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E59DDE-BB86-42C5-981C-53FA9291C6EB}"/>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7251D54-89AA-4A5C-B108-33C045A3443C}"/>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716778E7-8A69-47CE-A89C-D396A00B84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384647-D782-4FEC-BCAB-B5250BD657C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0121684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107AC-90E1-48CA-95F2-3A2636CA7E20}"/>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C917E3-1758-4133-8077-38FAECAF3CA9}"/>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B4022AE-74B9-4AAC-A819-9763CB77310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7D05EF-2929-4086-A2F3-7BCD41733F05}"/>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F42C70F4-8F5A-4DC2-B3BC-1296076B1671}"/>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4932CFFA-2CF7-403A-9805-A4094F59C0D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BC2E67B-874C-4276-9025-3287BA29A15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9196790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B818C-B38F-45D3-B172-A0D80F31D65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9DDBE232-DE52-449E-8832-2E0B72F26C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CB569CC-D463-4AF2-AD9D-C54DF7AF992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7821272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B7221B2-826D-4BA6-8AAD-CE05022DE0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4732E5-08E8-4944-82D7-26EE500F201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88309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C5B20-DDEC-4C95-A32C-CC4316B0C88E}"/>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C4604A0D-B118-4927-9721-0DE8BA829322}"/>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86BB95-365B-487B-B075-4F2FA2DD2DE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a:extLst>
              <a:ext uri="{FF2B5EF4-FFF2-40B4-BE49-F238E27FC236}">
                <a16:creationId xmlns:a16="http://schemas.microsoft.com/office/drawing/2014/main" id="{EAAFB826-73D0-4DE2-A0FB-B8FE617386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3433EE-E0A4-4500-886A-7CF62551B4A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9291777"/>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66F28-BD26-44E4-A6B8-96AE8BE843F3}"/>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94E85C7E-E498-4B90-A8D3-0CBEA6AA7980}"/>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48931A01-BB87-40E7-A654-1CDC953EA23A}"/>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a:extLst>
              <a:ext uri="{FF2B5EF4-FFF2-40B4-BE49-F238E27FC236}">
                <a16:creationId xmlns:a16="http://schemas.microsoft.com/office/drawing/2014/main" id="{AE526DC5-7526-40BC-A47B-C87721E54A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97E6DD-9F03-4831-AEA5-B5BBDC57EF4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301843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ACA195-1DD1-4875-8D8E-8E6660FCFCAF}"/>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BCC2AFC-9115-49DB-B8F8-257BC8D18754}"/>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AA6A4719-4EF6-4896-BB12-5171EDA832AE}"/>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0FD694-5A2F-4E6D-8CF0-B085231D3CD7}"/>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792236484"/>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8" r:id="rId13"/>
  </p:sldLayoutIdLst>
  <p:transition>
    <p:fade thruBlk="1"/>
  </p:transition>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FF3015-AB66-EE41-B3A2-9F015882A016}"/>
              </a:ext>
            </a:extLst>
          </p:cNvPr>
          <p:cNvSpPr/>
          <p:nvPr userDrawn="1"/>
        </p:nvSpPr>
        <p:spPr>
          <a:xfrm>
            <a:off x="452604" y="696516"/>
            <a:ext cx="508000" cy="32146"/>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915"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srgbClr val="FFFFFF"/>
              </a:solidFill>
              <a:effectLst/>
              <a:uLnTx/>
              <a:uFillTx/>
              <a:latin typeface="Roboto Regular"/>
              <a:ea typeface="+mn-ea"/>
              <a:cs typeface="+mn-cs"/>
            </a:endParaRPr>
          </a:p>
        </p:txBody>
      </p:sp>
      <p:sp>
        <p:nvSpPr>
          <p:cNvPr id="6" name="Title Placeholder 5">
            <a:extLst>
              <a:ext uri="{FF2B5EF4-FFF2-40B4-BE49-F238E27FC236}">
                <a16:creationId xmlns:a16="http://schemas.microsoft.com/office/drawing/2014/main" id="{13B8D7A0-684C-6949-855C-3DF90A305D9E}"/>
              </a:ext>
            </a:extLst>
          </p:cNvPr>
          <p:cNvSpPr>
            <a:spLocks noGrp="1"/>
          </p:cNvSpPr>
          <p:nvPr>
            <p:ph type="title"/>
          </p:nvPr>
        </p:nvSpPr>
        <p:spPr>
          <a:xfrm>
            <a:off x="452604" y="235745"/>
            <a:ext cx="8238792" cy="353615"/>
          </a:xfrm>
          <a:prstGeom prst="rect">
            <a:avLst/>
          </a:prstGeom>
        </p:spPr>
        <p:txBody>
          <a:bodyPr vert="horz" lIns="0" tIns="0" rIns="0" bIns="0" rtlCol="0" anchor="ctr">
            <a:noAutofit/>
          </a:bodyPr>
          <a:lstStyle/>
          <a:p>
            <a:r>
              <a:rPr lang="en-US"/>
              <a:t>Click to edit Master title style</a:t>
            </a:r>
          </a:p>
        </p:txBody>
      </p:sp>
      <p:cxnSp>
        <p:nvCxnSpPr>
          <p:cNvPr id="7" name="Straight Connector 6">
            <a:extLst>
              <a:ext uri="{FF2B5EF4-FFF2-40B4-BE49-F238E27FC236}">
                <a16:creationId xmlns:a16="http://schemas.microsoft.com/office/drawing/2014/main" id="{0EE09613-D38E-9C4B-B61F-266958C35E47}"/>
              </a:ext>
            </a:extLst>
          </p:cNvPr>
          <p:cNvCxnSpPr>
            <a:cxnSpLocks/>
          </p:cNvCxnSpPr>
          <p:nvPr userDrawn="1"/>
        </p:nvCxnSpPr>
        <p:spPr>
          <a:xfrm>
            <a:off x="452604" y="4661297"/>
            <a:ext cx="8255968" cy="0"/>
          </a:xfrm>
          <a:prstGeom prst="line">
            <a:avLst/>
          </a:prstGeom>
          <a:ln w="3175">
            <a:solidFill>
              <a:srgbClr val="BBC8C5"/>
            </a:solidFill>
          </a:ln>
        </p:spPr>
        <p:style>
          <a:lnRef idx="1">
            <a:schemeClr val="accent1"/>
          </a:lnRef>
          <a:fillRef idx="0">
            <a:schemeClr val="accent1"/>
          </a:fillRef>
          <a:effectRef idx="0">
            <a:schemeClr val="accent1"/>
          </a:effectRef>
          <a:fontRef idx="minor">
            <a:schemeClr val="tx1"/>
          </a:fontRef>
        </p:style>
      </p:cxnSp>
      <p:sp>
        <p:nvSpPr>
          <p:cNvPr id="9" name="Footer Placeholder 8">
            <a:extLst>
              <a:ext uri="{FF2B5EF4-FFF2-40B4-BE49-F238E27FC236}">
                <a16:creationId xmlns:a16="http://schemas.microsoft.com/office/drawing/2014/main" id="{070E730F-4822-6147-A501-9552CEA8BCB8}"/>
              </a:ext>
            </a:extLst>
          </p:cNvPr>
          <p:cNvSpPr>
            <a:spLocks noGrp="1"/>
          </p:cNvSpPr>
          <p:nvPr>
            <p:ph type="ftr" sz="quarter" idx="3"/>
          </p:nvPr>
        </p:nvSpPr>
        <p:spPr>
          <a:xfrm>
            <a:off x="452604" y="4830277"/>
            <a:ext cx="5715968" cy="206067"/>
          </a:xfrm>
          <a:prstGeom prst="rect">
            <a:avLst/>
          </a:prstGeom>
        </p:spPr>
        <p:txBody>
          <a:bodyPr vert="horz" lIns="0" tIns="0" rIns="0" bIns="0" rtlCol="0" anchor="t" anchorCtr="0"/>
          <a:lstStyle>
            <a:lvl1pPr algn="l">
              <a:defRPr lang="en-US" sz="562" kern="0" cap="all" spc="0" baseline="0" dirty="0">
                <a:solidFill>
                  <a:srgbClr val="768693"/>
                </a:solidFill>
                <a:latin typeface="Roboto Condensed" panose="02000000000000000000" pitchFamily="2" charset="0"/>
                <a:ea typeface="Roboto Condensed" panose="02000000000000000000" pitchFamily="2" charset="0"/>
                <a:cs typeface="Arial" panose="020B0604020202020204" pitchFamily="34" charset="0"/>
              </a:defRPr>
            </a:lvl1pPr>
          </a:lstStyle>
          <a:p>
            <a:pPr defTabSz="642915">
              <a:defRPr/>
            </a:pPr>
            <a:r>
              <a:rPr lang="en-US"/>
              <a:t>DISCLAIMER</a:t>
            </a:r>
          </a:p>
        </p:txBody>
      </p:sp>
      <p:sp>
        <p:nvSpPr>
          <p:cNvPr id="8" name="TextBox 7">
            <a:extLst>
              <a:ext uri="{FF2B5EF4-FFF2-40B4-BE49-F238E27FC236}">
                <a16:creationId xmlns:a16="http://schemas.microsoft.com/office/drawing/2014/main" id="{3BED3DE7-E346-44A8-B3B7-8EE562D3F9DD}"/>
              </a:ext>
            </a:extLst>
          </p:cNvPr>
          <p:cNvSpPr txBox="1"/>
          <p:nvPr userDrawn="1"/>
        </p:nvSpPr>
        <p:spPr>
          <a:xfrm>
            <a:off x="8191002" y="4822032"/>
            <a:ext cx="500394" cy="129907"/>
          </a:xfrm>
          <a:prstGeom prst="rect">
            <a:avLst/>
          </a:prstGeom>
          <a:noFill/>
        </p:spPr>
        <p:txBody>
          <a:bodyPr wrap="square" lIns="0" tIns="0" rIns="0" bIns="0" rtlCol="0">
            <a:spAutoFit/>
          </a:bodyPr>
          <a:lstStyle/>
          <a:p>
            <a:pPr marL="0" marR="0" lvl="0" indent="0" algn="r" defTabSz="642915" rtl="0" eaLnBrk="1" fontAlgn="auto" latinLnBrk="0" hangingPunct="1">
              <a:lnSpc>
                <a:spcPct val="100000"/>
              </a:lnSpc>
              <a:spcBef>
                <a:spcPts val="0"/>
              </a:spcBef>
              <a:spcAft>
                <a:spcPts val="0"/>
              </a:spcAft>
              <a:buClrTx/>
              <a:buSzTx/>
              <a:buFontTx/>
              <a:buNone/>
              <a:tabLst/>
              <a:defRPr/>
            </a:pPr>
            <a:fld id="{03B50326-7EAC-D94C-AE8C-96C417392CF5}" type="slidenum">
              <a:rPr kumimoji="0" lang="en-US" sz="844" b="0" i="0" u="none" strike="noStrike" kern="1200" cap="none" spc="105" normalizeH="0" baseline="0" noProof="0" smtClean="0">
                <a:ln>
                  <a:noFill/>
                </a:ln>
                <a:solidFill>
                  <a:srgbClr val="FFFFFF">
                    <a:lumMod val="75000"/>
                  </a:srgbClr>
                </a:solidFill>
                <a:effectLst/>
                <a:uLnTx/>
                <a:uFillTx/>
                <a:latin typeface="Arial" panose="020B0604020202020204" pitchFamily="34" charset="0"/>
                <a:ea typeface="+mn-ea"/>
                <a:cs typeface="Arial" panose="020B0604020202020204" pitchFamily="34" charset="0"/>
              </a:rPr>
              <a:pPr marL="0" marR="0" lvl="0" indent="0" algn="r" defTabSz="642915" rtl="0" eaLnBrk="1" fontAlgn="auto" latinLnBrk="0" hangingPunct="1">
                <a:lnSpc>
                  <a:spcPct val="100000"/>
                </a:lnSpc>
                <a:spcBef>
                  <a:spcPts val="0"/>
                </a:spcBef>
                <a:spcAft>
                  <a:spcPts val="0"/>
                </a:spcAft>
                <a:buClrTx/>
                <a:buSzTx/>
                <a:buFontTx/>
                <a:buNone/>
                <a:tabLst/>
                <a:defRPr/>
              </a:pPr>
              <a:t>‹#›</a:t>
            </a:fld>
            <a:endParaRPr kumimoji="0" lang="en-US" sz="1687" b="0" i="0" u="none" strike="noStrike" kern="1200" cap="none" spc="105" normalizeH="0" baseline="0" noProof="0">
              <a:ln>
                <a:noFill/>
              </a:ln>
              <a:solidFill>
                <a:srgbClr val="FFFFFF">
                  <a:lumMod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63429954"/>
      </p:ext>
    </p:extLst>
  </p:cSld>
  <p:clrMap bg1="lt1" tx1="dk1" bg2="lt2" tx2="dk2" accent1="accent1" accent2="accent2" accent3="accent3" accent4="accent4" accent5="accent5" accent6="accent6" hlink="hlink" folHlink="folHlink"/>
  <p:sldLayoutIdLst>
    <p:sldLayoutId id="2147483800" r:id="rId1"/>
    <p:sldLayoutId id="2147483801" r:id="rId2"/>
  </p:sldLayoutIdLst>
  <p:hf hdr="0" ftr="0" dt="0"/>
  <p:txStyles>
    <p:titleStyle>
      <a:lvl1pPr>
        <a:defRPr sz="2250">
          <a:solidFill>
            <a:srgbClr val="1D252C"/>
          </a:solidFill>
          <a:latin typeface="+mj-lt"/>
          <a:ea typeface="+mj-ea"/>
          <a:cs typeface="+mj-cs"/>
        </a:defRPr>
      </a:lvl1pPr>
    </p:titleStyle>
    <p:bodyStyle>
      <a:lvl1pPr marL="0">
        <a:defRPr>
          <a:latin typeface="+mn-lt"/>
          <a:ea typeface="+mn-ea"/>
          <a:cs typeface="+mn-cs"/>
        </a:defRPr>
      </a:lvl1pPr>
      <a:lvl2pPr marL="321457">
        <a:defRPr>
          <a:latin typeface="+mn-lt"/>
          <a:ea typeface="+mn-ea"/>
          <a:cs typeface="+mn-cs"/>
        </a:defRPr>
      </a:lvl2pPr>
      <a:lvl3pPr marL="642915">
        <a:defRPr>
          <a:latin typeface="+mn-lt"/>
          <a:ea typeface="+mn-ea"/>
          <a:cs typeface="+mn-cs"/>
        </a:defRPr>
      </a:lvl3pPr>
      <a:lvl4pPr marL="964372">
        <a:defRPr>
          <a:latin typeface="+mn-lt"/>
          <a:ea typeface="+mn-ea"/>
          <a:cs typeface="+mn-cs"/>
        </a:defRPr>
      </a:lvl4pPr>
      <a:lvl5pPr marL="1285829">
        <a:defRPr>
          <a:latin typeface="+mn-lt"/>
          <a:ea typeface="+mn-ea"/>
          <a:cs typeface="+mn-cs"/>
        </a:defRPr>
      </a:lvl5pPr>
      <a:lvl6pPr marL="1607287">
        <a:defRPr>
          <a:latin typeface="+mn-lt"/>
          <a:ea typeface="+mn-ea"/>
          <a:cs typeface="+mn-cs"/>
        </a:defRPr>
      </a:lvl6pPr>
      <a:lvl7pPr marL="1928744">
        <a:defRPr>
          <a:latin typeface="+mn-lt"/>
          <a:ea typeface="+mn-ea"/>
          <a:cs typeface="+mn-cs"/>
        </a:defRPr>
      </a:lvl7pPr>
      <a:lvl8pPr marL="2250201">
        <a:defRPr>
          <a:latin typeface="+mn-lt"/>
          <a:ea typeface="+mn-ea"/>
          <a:cs typeface="+mn-cs"/>
        </a:defRPr>
      </a:lvl8pPr>
      <a:lvl9pPr marL="2571659">
        <a:defRPr>
          <a:latin typeface="+mn-lt"/>
          <a:ea typeface="+mn-ea"/>
          <a:cs typeface="+mn-cs"/>
        </a:defRPr>
      </a:lvl9pPr>
    </p:bodyStyle>
    <p:otherStyle>
      <a:lvl1pPr marL="0">
        <a:defRPr>
          <a:latin typeface="+mn-lt"/>
          <a:ea typeface="+mn-ea"/>
          <a:cs typeface="+mn-cs"/>
        </a:defRPr>
      </a:lvl1pPr>
      <a:lvl2pPr marL="321457">
        <a:defRPr>
          <a:latin typeface="+mn-lt"/>
          <a:ea typeface="+mn-ea"/>
          <a:cs typeface="+mn-cs"/>
        </a:defRPr>
      </a:lvl2pPr>
      <a:lvl3pPr marL="642915">
        <a:defRPr>
          <a:latin typeface="+mn-lt"/>
          <a:ea typeface="+mn-ea"/>
          <a:cs typeface="+mn-cs"/>
        </a:defRPr>
      </a:lvl3pPr>
      <a:lvl4pPr marL="964372">
        <a:defRPr>
          <a:latin typeface="+mn-lt"/>
          <a:ea typeface="+mn-ea"/>
          <a:cs typeface="+mn-cs"/>
        </a:defRPr>
      </a:lvl4pPr>
      <a:lvl5pPr marL="1285829">
        <a:defRPr>
          <a:latin typeface="+mn-lt"/>
          <a:ea typeface="+mn-ea"/>
          <a:cs typeface="+mn-cs"/>
        </a:defRPr>
      </a:lvl5pPr>
      <a:lvl6pPr marL="1607287">
        <a:defRPr>
          <a:latin typeface="+mn-lt"/>
          <a:ea typeface="+mn-ea"/>
          <a:cs typeface="+mn-cs"/>
        </a:defRPr>
      </a:lvl6pPr>
      <a:lvl7pPr marL="1928744">
        <a:defRPr>
          <a:latin typeface="+mn-lt"/>
          <a:ea typeface="+mn-ea"/>
          <a:cs typeface="+mn-cs"/>
        </a:defRPr>
      </a:lvl7pPr>
      <a:lvl8pPr marL="2250201">
        <a:defRPr>
          <a:latin typeface="+mn-lt"/>
          <a:ea typeface="+mn-ea"/>
          <a:cs typeface="+mn-cs"/>
        </a:defRPr>
      </a:lvl8pPr>
      <a:lvl9pPr marL="2571659">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BFF3015-AB66-EE41-B3A2-9F015882A016}"/>
              </a:ext>
            </a:extLst>
          </p:cNvPr>
          <p:cNvSpPr/>
          <p:nvPr userDrawn="1"/>
        </p:nvSpPr>
        <p:spPr>
          <a:xfrm>
            <a:off x="452604" y="696516"/>
            <a:ext cx="508000" cy="32146"/>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42915"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srgbClr val="FFFFFF"/>
              </a:solidFill>
              <a:effectLst/>
              <a:uLnTx/>
              <a:uFillTx/>
              <a:latin typeface="Roboto Regular"/>
              <a:ea typeface="+mn-ea"/>
              <a:cs typeface="+mn-cs"/>
            </a:endParaRPr>
          </a:p>
        </p:txBody>
      </p:sp>
      <p:sp>
        <p:nvSpPr>
          <p:cNvPr id="6" name="Title Placeholder 5">
            <a:extLst>
              <a:ext uri="{FF2B5EF4-FFF2-40B4-BE49-F238E27FC236}">
                <a16:creationId xmlns:a16="http://schemas.microsoft.com/office/drawing/2014/main" id="{13B8D7A0-684C-6949-855C-3DF90A305D9E}"/>
              </a:ext>
            </a:extLst>
          </p:cNvPr>
          <p:cNvSpPr>
            <a:spLocks noGrp="1"/>
          </p:cNvSpPr>
          <p:nvPr>
            <p:ph type="title"/>
          </p:nvPr>
        </p:nvSpPr>
        <p:spPr>
          <a:xfrm>
            <a:off x="452604" y="235745"/>
            <a:ext cx="8238792" cy="353615"/>
          </a:xfrm>
          <a:prstGeom prst="rect">
            <a:avLst/>
          </a:prstGeom>
        </p:spPr>
        <p:txBody>
          <a:bodyPr vert="horz" lIns="0" tIns="0" rIns="0" bIns="0" rtlCol="0" anchor="ctr">
            <a:noAutofit/>
          </a:bodyPr>
          <a:lstStyle/>
          <a:p>
            <a:r>
              <a:rPr lang="en-US"/>
              <a:t>Click to edit Master title style</a:t>
            </a:r>
          </a:p>
        </p:txBody>
      </p:sp>
      <p:cxnSp>
        <p:nvCxnSpPr>
          <p:cNvPr id="7" name="Straight Connector 6">
            <a:extLst>
              <a:ext uri="{FF2B5EF4-FFF2-40B4-BE49-F238E27FC236}">
                <a16:creationId xmlns:a16="http://schemas.microsoft.com/office/drawing/2014/main" id="{0EE09613-D38E-9C4B-B61F-266958C35E47}"/>
              </a:ext>
            </a:extLst>
          </p:cNvPr>
          <p:cNvCxnSpPr>
            <a:cxnSpLocks/>
          </p:cNvCxnSpPr>
          <p:nvPr userDrawn="1"/>
        </p:nvCxnSpPr>
        <p:spPr>
          <a:xfrm>
            <a:off x="452604" y="4661297"/>
            <a:ext cx="8255968" cy="0"/>
          </a:xfrm>
          <a:prstGeom prst="line">
            <a:avLst/>
          </a:prstGeom>
          <a:ln w="3175">
            <a:solidFill>
              <a:srgbClr val="BBC8C5"/>
            </a:solidFill>
          </a:ln>
        </p:spPr>
        <p:style>
          <a:lnRef idx="1">
            <a:schemeClr val="accent1"/>
          </a:lnRef>
          <a:fillRef idx="0">
            <a:schemeClr val="accent1"/>
          </a:fillRef>
          <a:effectRef idx="0">
            <a:schemeClr val="accent1"/>
          </a:effectRef>
          <a:fontRef idx="minor">
            <a:schemeClr val="tx1"/>
          </a:fontRef>
        </p:style>
      </p:cxnSp>
      <p:sp>
        <p:nvSpPr>
          <p:cNvPr id="9" name="Footer Placeholder 8">
            <a:extLst>
              <a:ext uri="{FF2B5EF4-FFF2-40B4-BE49-F238E27FC236}">
                <a16:creationId xmlns:a16="http://schemas.microsoft.com/office/drawing/2014/main" id="{070E730F-4822-6147-A501-9552CEA8BCB8}"/>
              </a:ext>
            </a:extLst>
          </p:cNvPr>
          <p:cNvSpPr>
            <a:spLocks noGrp="1"/>
          </p:cNvSpPr>
          <p:nvPr>
            <p:ph type="ftr" sz="quarter" idx="3"/>
          </p:nvPr>
        </p:nvSpPr>
        <p:spPr>
          <a:xfrm>
            <a:off x="452604" y="4830277"/>
            <a:ext cx="5715968" cy="206067"/>
          </a:xfrm>
          <a:prstGeom prst="rect">
            <a:avLst/>
          </a:prstGeom>
        </p:spPr>
        <p:txBody>
          <a:bodyPr vert="horz" lIns="0" tIns="0" rIns="0" bIns="0" rtlCol="0" anchor="t" anchorCtr="0"/>
          <a:lstStyle>
            <a:lvl1pPr algn="l">
              <a:defRPr lang="en-US" sz="562" kern="0" cap="all" spc="0" baseline="0" dirty="0">
                <a:solidFill>
                  <a:srgbClr val="768693"/>
                </a:solidFill>
                <a:latin typeface="Roboto Condensed" panose="02000000000000000000" pitchFamily="2" charset="0"/>
                <a:ea typeface="Roboto Condensed" panose="02000000000000000000" pitchFamily="2" charset="0"/>
                <a:cs typeface="Arial" panose="020B0604020202020204" pitchFamily="34" charset="0"/>
              </a:defRPr>
            </a:lvl1pPr>
          </a:lstStyle>
          <a:p>
            <a:pPr defTabSz="642915">
              <a:defRPr/>
            </a:pPr>
            <a:r>
              <a:rPr lang="en-US"/>
              <a:t>DISCLAIMER</a:t>
            </a:r>
          </a:p>
        </p:txBody>
      </p:sp>
      <p:sp>
        <p:nvSpPr>
          <p:cNvPr id="8" name="TextBox 7">
            <a:extLst>
              <a:ext uri="{FF2B5EF4-FFF2-40B4-BE49-F238E27FC236}">
                <a16:creationId xmlns:a16="http://schemas.microsoft.com/office/drawing/2014/main" id="{3BED3DE7-E346-44A8-B3B7-8EE562D3F9DD}"/>
              </a:ext>
            </a:extLst>
          </p:cNvPr>
          <p:cNvSpPr txBox="1"/>
          <p:nvPr userDrawn="1"/>
        </p:nvSpPr>
        <p:spPr>
          <a:xfrm>
            <a:off x="8191002" y="4822032"/>
            <a:ext cx="500394" cy="129907"/>
          </a:xfrm>
          <a:prstGeom prst="rect">
            <a:avLst/>
          </a:prstGeom>
          <a:noFill/>
        </p:spPr>
        <p:txBody>
          <a:bodyPr wrap="square" lIns="0" tIns="0" rIns="0" bIns="0" rtlCol="0">
            <a:spAutoFit/>
          </a:bodyPr>
          <a:lstStyle/>
          <a:p>
            <a:pPr marL="0" marR="0" lvl="0" indent="0" algn="r" defTabSz="642915" rtl="0" eaLnBrk="1" fontAlgn="auto" latinLnBrk="0" hangingPunct="1">
              <a:lnSpc>
                <a:spcPct val="100000"/>
              </a:lnSpc>
              <a:spcBef>
                <a:spcPts val="0"/>
              </a:spcBef>
              <a:spcAft>
                <a:spcPts val="0"/>
              </a:spcAft>
              <a:buClrTx/>
              <a:buSzTx/>
              <a:buFontTx/>
              <a:buNone/>
              <a:tabLst/>
              <a:defRPr/>
            </a:pPr>
            <a:fld id="{03B50326-7EAC-D94C-AE8C-96C417392CF5}" type="slidenum">
              <a:rPr kumimoji="0" lang="en-US" sz="844" b="0" i="0" u="none" strike="noStrike" kern="1200" cap="none" spc="105" normalizeH="0" baseline="0" noProof="0" smtClean="0">
                <a:ln>
                  <a:noFill/>
                </a:ln>
                <a:solidFill>
                  <a:srgbClr val="FFFFFF">
                    <a:lumMod val="75000"/>
                  </a:srgbClr>
                </a:solidFill>
                <a:effectLst/>
                <a:uLnTx/>
                <a:uFillTx/>
                <a:latin typeface="Arial" panose="020B0604020202020204" pitchFamily="34" charset="0"/>
                <a:ea typeface="+mn-ea"/>
                <a:cs typeface="Arial" panose="020B0604020202020204" pitchFamily="34" charset="0"/>
              </a:rPr>
              <a:pPr marL="0" marR="0" lvl="0" indent="0" algn="r" defTabSz="642915" rtl="0" eaLnBrk="1" fontAlgn="auto" latinLnBrk="0" hangingPunct="1">
                <a:lnSpc>
                  <a:spcPct val="100000"/>
                </a:lnSpc>
                <a:spcBef>
                  <a:spcPts val="0"/>
                </a:spcBef>
                <a:spcAft>
                  <a:spcPts val="0"/>
                </a:spcAft>
                <a:buClrTx/>
                <a:buSzTx/>
                <a:buFontTx/>
                <a:buNone/>
                <a:tabLst/>
                <a:defRPr/>
              </a:pPr>
              <a:t>‹#›</a:t>
            </a:fld>
            <a:endParaRPr kumimoji="0" lang="en-US" sz="1687" b="0" i="0" u="none" strike="noStrike" kern="1200" cap="none" spc="105" normalizeH="0" baseline="0" noProof="0">
              <a:ln>
                <a:noFill/>
              </a:ln>
              <a:solidFill>
                <a:srgbClr val="FFFFFF">
                  <a:lumMod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70025731"/>
      </p:ext>
    </p:extLst>
  </p:cSld>
  <p:clrMap bg1="lt1" tx1="dk1" bg2="lt2" tx2="dk2" accent1="accent1" accent2="accent2" accent3="accent3" accent4="accent4" accent5="accent5" accent6="accent6" hlink="hlink" folHlink="folHlink"/>
  <p:sldLayoutIdLst>
    <p:sldLayoutId id="2147483803" r:id="rId1"/>
    <p:sldLayoutId id="2147483804" r:id="rId2"/>
  </p:sldLayoutIdLst>
  <p:hf hdr="0" ftr="0" dt="0"/>
  <p:txStyles>
    <p:titleStyle>
      <a:lvl1pPr>
        <a:defRPr sz="2250">
          <a:solidFill>
            <a:srgbClr val="1D252C"/>
          </a:solidFill>
          <a:latin typeface="+mj-lt"/>
          <a:ea typeface="+mj-ea"/>
          <a:cs typeface="+mj-cs"/>
        </a:defRPr>
      </a:lvl1pPr>
    </p:titleStyle>
    <p:bodyStyle>
      <a:lvl1pPr marL="0">
        <a:defRPr>
          <a:latin typeface="+mn-lt"/>
          <a:ea typeface="+mn-ea"/>
          <a:cs typeface="+mn-cs"/>
        </a:defRPr>
      </a:lvl1pPr>
      <a:lvl2pPr marL="321457">
        <a:defRPr>
          <a:latin typeface="+mn-lt"/>
          <a:ea typeface="+mn-ea"/>
          <a:cs typeface="+mn-cs"/>
        </a:defRPr>
      </a:lvl2pPr>
      <a:lvl3pPr marL="642915">
        <a:defRPr>
          <a:latin typeface="+mn-lt"/>
          <a:ea typeface="+mn-ea"/>
          <a:cs typeface="+mn-cs"/>
        </a:defRPr>
      </a:lvl3pPr>
      <a:lvl4pPr marL="964372">
        <a:defRPr>
          <a:latin typeface="+mn-lt"/>
          <a:ea typeface="+mn-ea"/>
          <a:cs typeface="+mn-cs"/>
        </a:defRPr>
      </a:lvl4pPr>
      <a:lvl5pPr marL="1285829">
        <a:defRPr>
          <a:latin typeface="+mn-lt"/>
          <a:ea typeface="+mn-ea"/>
          <a:cs typeface="+mn-cs"/>
        </a:defRPr>
      </a:lvl5pPr>
      <a:lvl6pPr marL="1607287">
        <a:defRPr>
          <a:latin typeface="+mn-lt"/>
          <a:ea typeface="+mn-ea"/>
          <a:cs typeface="+mn-cs"/>
        </a:defRPr>
      </a:lvl6pPr>
      <a:lvl7pPr marL="1928744">
        <a:defRPr>
          <a:latin typeface="+mn-lt"/>
          <a:ea typeface="+mn-ea"/>
          <a:cs typeface="+mn-cs"/>
        </a:defRPr>
      </a:lvl7pPr>
      <a:lvl8pPr marL="2250201">
        <a:defRPr>
          <a:latin typeface="+mn-lt"/>
          <a:ea typeface="+mn-ea"/>
          <a:cs typeface="+mn-cs"/>
        </a:defRPr>
      </a:lvl8pPr>
      <a:lvl9pPr marL="2571659">
        <a:defRPr>
          <a:latin typeface="+mn-lt"/>
          <a:ea typeface="+mn-ea"/>
          <a:cs typeface="+mn-cs"/>
        </a:defRPr>
      </a:lvl9pPr>
    </p:bodyStyle>
    <p:otherStyle>
      <a:lvl1pPr marL="0">
        <a:defRPr>
          <a:latin typeface="+mn-lt"/>
          <a:ea typeface="+mn-ea"/>
          <a:cs typeface="+mn-cs"/>
        </a:defRPr>
      </a:lvl1pPr>
      <a:lvl2pPr marL="321457">
        <a:defRPr>
          <a:latin typeface="+mn-lt"/>
          <a:ea typeface="+mn-ea"/>
          <a:cs typeface="+mn-cs"/>
        </a:defRPr>
      </a:lvl2pPr>
      <a:lvl3pPr marL="642915">
        <a:defRPr>
          <a:latin typeface="+mn-lt"/>
          <a:ea typeface="+mn-ea"/>
          <a:cs typeface="+mn-cs"/>
        </a:defRPr>
      </a:lvl3pPr>
      <a:lvl4pPr marL="964372">
        <a:defRPr>
          <a:latin typeface="+mn-lt"/>
          <a:ea typeface="+mn-ea"/>
          <a:cs typeface="+mn-cs"/>
        </a:defRPr>
      </a:lvl4pPr>
      <a:lvl5pPr marL="1285829">
        <a:defRPr>
          <a:latin typeface="+mn-lt"/>
          <a:ea typeface="+mn-ea"/>
          <a:cs typeface="+mn-cs"/>
        </a:defRPr>
      </a:lvl5pPr>
      <a:lvl6pPr marL="1607287">
        <a:defRPr>
          <a:latin typeface="+mn-lt"/>
          <a:ea typeface="+mn-ea"/>
          <a:cs typeface="+mn-cs"/>
        </a:defRPr>
      </a:lvl6pPr>
      <a:lvl7pPr marL="1928744">
        <a:defRPr>
          <a:latin typeface="+mn-lt"/>
          <a:ea typeface="+mn-ea"/>
          <a:cs typeface="+mn-cs"/>
        </a:defRPr>
      </a:lvl7pPr>
      <a:lvl8pPr marL="2250201">
        <a:defRPr>
          <a:latin typeface="+mn-lt"/>
          <a:ea typeface="+mn-ea"/>
          <a:cs typeface="+mn-cs"/>
        </a:defRPr>
      </a:lvl8pPr>
      <a:lvl9pPr marL="2571659">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s://linkprotect.cudasvc.com/url?a=http%3a%2f%2fwww.disciplinewealth.com%2fdisclosures&amp;c=E,1,HcV9huHYL-6DPTSHWBP7NEXPHq0H-WSXCAE0qYJppVwK53m1mzm0Fy0iSZiL5CgTY015uSUYK7CLjro0z2KWxV9SbXRfxPcgg_vBMmXGr-OkHekXmEMe&amp;typo=1"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1"/>
          <p:cNvSpPr txBox="1">
            <a:spLocks noGrp="1"/>
          </p:cNvSpPr>
          <p:nvPr>
            <p:ph type="ctrTitle"/>
          </p:nvPr>
        </p:nvSpPr>
        <p:spPr>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2025 </a:t>
            </a:r>
            <a:r>
              <a:rPr lang="en-US" dirty="0"/>
              <a:t>Q3</a:t>
            </a:r>
            <a:br>
              <a:rPr lang="en-US" dirty="0"/>
            </a:br>
            <a:r>
              <a:rPr lang="en-US" dirty="0"/>
              <a:t>Quarterly Market Review</a:t>
            </a:r>
            <a:endParaRPr dirty="0"/>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3ED83-83C3-4481-9351-9ADEF580CC9E}"/>
              </a:ext>
            </a:extLst>
          </p:cNvPr>
          <p:cNvSpPr>
            <a:spLocks noGrp="1"/>
          </p:cNvSpPr>
          <p:nvPr>
            <p:ph type="title"/>
          </p:nvPr>
        </p:nvSpPr>
        <p:spPr>
          <a:xfrm>
            <a:off x="628650" y="44926"/>
            <a:ext cx="7886700" cy="994172"/>
          </a:xfrm>
        </p:spPr>
        <p:txBody>
          <a:bodyPr>
            <a:normAutofit/>
          </a:bodyPr>
          <a:lstStyle/>
          <a:p>
            <a:r>
              <a:rPr lang="en-US"/>
              <a:t>US stock returns by size and style</a:t>
            </a:r>
          </a:p>
        </p:txBody>
      </p:sp>
      <p:sp>
        <p:nvSpPr>
          <p:cNvPr id="3" name="Slide Number Placeholder 2">
            <a:extLst>
              <a:ext uri="{FF2B5EF4-FFF2-40B4-BE49-F238E27FC236}">
                <a16:creationId xmlns:a16="http://schemas.microsoft.com/office/drawing/2014/main" id="{5D6D036E-2FAD-4E70-B008-C79ACB554EB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graphicFrame>
        <p:nvGraphicFramePr>
          <p:cNvPr id="11" name="Chart 10">
            <a:extLst>
              <a:ext uri="{FF2B5EF4-FFF2-40B4-BE49-F238E27FC236}">
                <a16:creationId xmlns:a16="http://schemas.microsoft.com/office/drawing/2014/main" id="{10EC749F-3AD0-470E-8264-ED2A5269F632}"/>
              </a:ext>
            </a:extLst>
          </p:cNvPr>
          <p:cNvGraphicFramePr/>
          <p:nvPr>
            <p:extLst>
              <p:ext uri="{D42A27DB-BD31-4B8C-83A1-F6EECF244321}">
                <p14:modId xmlns:p14="http://schemas.microsoft.com/office/powerpoint/2010/main" val="1308384625"/>
              </p:ext>
            </p:extLst>
          </p:nvPr>
        </p:nvGraphicFramePr>
        <p:xfrm>
          <a:off x="766254" y="950390"/>
          <a:ext cx="7012970" cy="343931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851FE578-5566-495A-9750-41004FBD55ED}"/>
              </a:ext>
            </a:extLst>
          </p:cNvPr>
          <p:cNvSpPr txBox="1"/>
          <p:nvPr/>
        </p:nvSpPr>
        <p:spPr>
          <a:xfrm>
            <a:off x="2411603" y="4825663"/>
            <a:ext cx="5206397" cy="215444"/>
          </a:xfrm>
          <a:prstGeom prst="rect">
            <a:avLst/>
          </a:prstGeom>
          <a:noFill/>
        </p:spPr>
        <p:txBody>
          <a:bodyPr wrap="square" rtlCol="0">
            <a:spAutoFit/>
          </a:bodyPr>
          <a:lstStyle/>
          <a:p>
            <a:r>
              <a:rPr lang="en-US" sz="800">
                <a:latin typeface="+mj-lt"/>
                <a:ea typeface="Roboto Condensed" panose="020B0604020202020204" charset="0"/>
              </a:rPr>
              <a:t>Source: Morningstar, Russell benchmarks shown. Past performance is not indicative of future results.</a:t>
            </a:r>
          </a:p>
        </p:txBody>
      </p:sp>
    </p:spTree>
    <p:extLst>
      <p:ext uri="{BB962C8B-B14F-4D97-AF65-F5344CB8AC3E}">
        <p14:creationId xmlns:p14="http://schemas.microsoft.com/office/powerpoint/2010/main" val="1319869111"/>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C9C54-3805-2159-A99B-A0CBF09BB2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E3B0B0-CCD1-16D3-3BC2-E9E3C2089DE6}"/>
              </a:ext>
            </a:extLst>
          </p:cNvPr>
          <p:cNvSpPr>
            <a:spLocks noGrp="1"/>
          </p:cNvSpPr>
          <p:nvPr>
            <p:ph type="title"/>
          </p:nvPr>
        </p:nvSpPr>
        <p:spPr>
          <a:xfrm>
            <a:off x="628650" y="44926"/>
            <a:ext cx="7886700" cy="994172"/>
          </a:xfrm>
        </p:spPr>
        <p:txBody>
          <a:bodyPr>
            <a:normAutofit/>
          </a:bodyPr>
          <a:lstStyle/>
          <a:p>
            <a:r>
              <a:rPr lang="en-US"/>
              <a:t>Artificial Intelligence requires real spending</a:t>
            </a:r>
          </a:p>
        </p:txBody>
      </p:sp>
      <p:sp>
        <p:nvSpPr>
          <p:cNvPr id="3" name="Slide Number Placeholder 2">
            <a:extLst>
              <a:ext uri="{FF2B5EF4-FFF2-40B4-BE49-F238E27FC236}">
                <a16:creationId xmlns:a16="http://schemas.microsoft.com/office/drawing/2014/main" id="{23FAD05E-409E-D5B6-E0B5-14AF1EE67C6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
        <p:nvSpPr>
          <p:cNvPr id="7" name="TextBox 6">
            <a:extLst>
              <a:ext uri="{FF2B5EF4-FFF2-40B4-BE49-F238E27FC236}">
                <a16:creationId xmlns:a16="http://schemas.microsoft.com/office/drawing/2014/main" id="{744927DE-5313-60A6-685E-0218850DC627}"/>
              </a:ext>
            </a:extLst>
          </p:cNvPr>
          <p:cNvSpPr txBox="1"/>
          <p:nvPr/>
        </p:nvSpPr>
        <p:spPr>
          <a:xfrm>
            <a:off x="628650" y="4435614"/>
            <a:ext cx="7363673" cy="707886"/>
          </a:xfrm>
          <a:prstGeom prst="rect">
            <a:avLst/>
          </a:prstGeom>
          <a:noFill/>
        </p:spPr>
        <p:txBody>
          <a:bodyPr wrap="square" rtlCol="0">
            <a:spAutoFit/>
          </a:bodyPr>
          <a:lstStyle/>
          <a:p>
            <a:r>
              <a:rPr lang="en-US" sz="800">
                <a:latin typeface="+mj-lt"/>
                <a:ea typeface="Roboto Condensed" panose="020B0604020202020204" charset="0"/>
              </a:rPr>
              <a:t>Source: J.P. Morgan Asset Management; (Left) Bloomberg; (Right) Federal Reserve Board. Data for 2025, 2026 and 2027 reflect consensus estimates. Capex shown is company total, except for Amazon, which reflects an estimate for AWS spend (2004 to 2012 are J.P. Morgan Asset Management estimates and 2012 to current are Bloomberg consensus estimates). *</a:t>
            </a:r>
            <a:r>
              <a:rPr lang="en-US" sz="800" err="1">
                <a:latin typeface="+mj-lt"/>
                <a:ea typeface="Roboto Condensed" panose="020B0604020202020204" charset="0"/>
              </a:rPr>
              <a:t>Hyperscalers</a:t>
            </a:r>
            <a:r>
              <a:rPr lang="en-US" sz="800">
                <a:latin typeface="+mj-lt"/>
                <a:ea typeface="Roboto Condensed" panose="020B0604020202020204" charset="0"/>
              </a:rPr>
              <a:t> are the large cloud computing companies that own and operate data centers with horizontally linked servers that, along with cooling and data storage capabilities, enable them to house and operate AI workloads. **Reflects cash flow before capital expenditures in contrast to free cash flow, which subtracts out capital expenditures. Guide to the Markets – U.S. Data are as of September 30, 2025.</a:t>
            </a:r>
          </a:p>
        </p:txBody>
      </p:sp>
      <p:pic>
        <p:nvPicPr>
          <p:cNvPr id="4" name="Picture 3">
            <a:extLst>
              <a:ext uri="{FF2B5EF4-FFF2-40B4-BE49-F238E27FC236}">
                <a16:creationId xmlns:a16="http://schemas.microsoft.com/office/drawing/2014/main" id="{49FA579A-3E93-502E-0E05-1980DCEF9CFA}"/>
              </a:ext>
            </a:extLst>
          </p:cNvPr>
          <p:cNvPicPr>
            <a:picLocks noChangeAspect="1"/>
          </p:cNvPicPr>
          <p:nvPr/>
        </p:nvPicPr>
        <p:blipFill>
          <a:blip r:embed="rId3"/>
          <a:stretch>
            <a:fillRect/>
          </a:stretch>
        </p:blipFill>
        <p:spPr>
          <a:xfrm>
            <a:off x="628650" y="752958"/>
            <a:ext cx="6648298" cy="3746319"/>
          </a:xfrm>
          <a:prstGeom prst="rect">
            <a:avLst/>
          </a:prstGeom>
        </p:spPr>
      </p:pic>
    </p:spTree>
    <p:extLst>
      <p:ext uri="{BB962C8B-B14F-4D97-AF65-F5344CB8AC3E}">
        <p14:creationId xmlns:p14="http://schemas.microsoft.com/office/powerpoint/2010/main" val="947182975"/>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5B550E-7EBC-B2F2-14C7-29E31ED40E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FB6A23-2B88-F655-E610-607625941404}"/>
              </a:ext>
            </a:extLst>
          </p:cNvPr>
          <p:cNvSpPr>
            <a:spLocks noGrp="1"/>
          </p:cNvSpPr>
          <p:nvPr>
            <p:ph type="title"/>
          </p:nvPr>
        </p:nvSpPr>
        <p:spPr>
          <a:xfrm>
            <a:off x="628650" y="44926"/>
            <a:ext cx="7886700" cy="994172"/>
          </a:xfrm>
        </p:spPr>
        <p:txBody>
          <a:bodyPr>
            <a:normAutofit/>
          </a:bodyPr>
          <a:lstStyle/>
          <a:p>
            <a:r>
              <a:rPr lang="en-US"/>
              <a:t>S&amp;P 500 Valuations</a:t>
            </a:r>
          </a:p>
        </p:txBody>
      </p:sp>
      <p:sp>
        <p:nvSpPr>
          <p:cNvPr id="3" name="Slide Number Placeholder 2">
            <a:extLst>
              <a:ext uri="{FF2B5EF4-FFF2-40B4-BE49-F238E27FC236}">
                <a16:creationId xmlns:a16="http://schemas.microsoft.com/office/drawing/2014/main" id="{FF134CD9-6355-3627-51C7-45FF06EF2CB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5" name="Picture 4">
            <a:extLst>
              <a:ext uri="{FF2B5EF4-FFF2-40B4-BE49-F238E27FC236}">
                <a16:creationId xmlns:a16="http://schemas.microsoft.com/office/drawing/2014/main" id="{3C8BD6CD-924F-D943-D035-2DB347F33024}"/>
              </a:ext>
            </a:extLst>
          </p:cNvPr>
          <p:cNvPicPr>
            <a:picLocks noChangeAspect="1"/>
          </p:cNvPicPr>
          <p:nvPr/>
        </p:nvPicPr>
        <p:blipFill>
          <a:blip r:embed="rId3"/>
          <a:stretch>
            <a:fillRect/>
          </a:stretch>
        </p:blipFill>
        <p:spPr>
          <a:xfrm>
            <a:off x="687629" y="1232851"/>
            <a:ext cx="7768742" cy="3340658"/>
          </a:xfrm>
          <a:prstGeom prst="rect">
            <a:avLst/>
          </a:prstGeom>
        </p:spPr>
      </p:pic>
    </p:spTree>
    <p:extLst>
      <p:ext uri="{BB962C8B-B14F-4D97-AF65-F5344CB8AC3E}">
        <p14:creationId xmlns:p14="http://schemas.microsoft.com/office/powerpoint/2010/main" val="1875652936"/>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9088E-88E2-CCDE-F5AA-BBEA1E4C3617}"/>
              </a:ext>
            </a:extLst>
          </p:cNvPr>
          <p:cNvSpPr>
            <a:spLocks noGrp="1"/>
          </p:cNvSpPr>
          <p:nvPr>
            <p:ph type="title"/>
          </p:nvPr>
        </p:nvSpPr>
        <p:spPr/>
        <p:txBody>
          <a:bodyPr>
            <a:normAutofit fontScale="90000"/>
          </a:bodyPr>
          <a:lstStyle/>
          <a:p>
            <a:r>
              <a:rPr lang="en-US"/>
              <a:t>What do declining interest rates mean for stock returns?</a:t>
            </a:r>
          </a:p>
        </p:txBody>
      </p:sp>
      <p:sp>
        <p:nvSpPr>
          <p:cNvPr id="3" name="Slide Number Placeholder 2">
            <a:extLst>
              <a:ext uri="{FF2B5EF4-FFF2-40B4-BE49-F238E27FC236}">
                <a16:creationId xmlns:a16="http://schemas.microsoft.com/office/drawing/2014/main" id="{37150298-A842-6A06-0955-8022B2C7588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pic>
        <p:nvPicPr>
          <p:cNvPr id="7" name="Picture 6">
            <a:extLst>
              <a:ext uri="{FF2B5EF4-FFF2-40B4-BE49-F238E27FC236}">
                <a16:creationId xmlns:a16="http://schemas.microsoft.com/office/drawing/2014/main" id="{CF904FD4-7C58-AF36-54D7-114F0EC7BD98}"/>
              </a:ext>
            </a:extLst>
          </p:cNvPr>
          <p:cNvPicPr>
            <a:picLocks noChangeAspect="1"/>
          </p:cNvPicPr>
          <p:nvPr/>
        </p:nvPicPr>
        <p:blipFill>
          <a:blip r:embed="rId3"/>
          <a:stretch>
            <a:fillRect/>
          </a:stretch>
        </p:blipFill>
        <p:spPr>
          <a:xfrm>
            <a:off x="1666469" y="1661985"/>
            <a:ext cx="5811061" cy="1819529"/>
          </a:xfrm>
          <a:prstGeom prst="rect">
            <a:avLst/>
          </a:prstGeom>
        </p:spPr>
      </p:pic>
      <p:sp>
        <p:nvSpPr>
          <p:cNvPr id="8" name="TextBox 7">
            <a:extLst>
              <a:ext uri="{FF2B5EF4-FFF2-40B4-BE49-F238E27FC236}">
                <a16:creationId xmlns:a16="http://schemas.microsoft.com/office/drawing/2014/main" id="{60693A30-5873-ECE5-7210-6B9ECC165035}"/>
              </a:ext>
            </a:extLst>
          </p:cNvPr>
          <p:cNvSpPr txBox="1"/>
          <p:nvPr/>
        </p:nvSpPr>
        <p:spPr>
          <a:xfrm>
            <a:off x="786063" y="1268016"/>
            <a:ext cx="5093369" cy="369332"/>
          </a:xfrm>
          <a:prstGeom prst="rect">
            <a:avLst/>
          </a:prstGeom>
          <a:noFill/>
        </p:spPr>
        <p:txBody>
          <a:bodyPr wrap="square" rtlCol="0">
            <a:spAutoFit/>
          </a:bodyPr>
          <a:lstStyle/>
          <a:p>
            <a:r>
              <a:rPr lang="en-US"/>
              <a:t>Average monthly return for the U.S. stock market</a:t>
            </a:r>
          </a:p>
        </p:txBody>
      </p:sp>
      <p:sp>
        <p:nvSpPr>
          <p:cNvPr id="9" name="TextBox 8">
            <a:extLst>
              <a:ext uri="{FF2B5EF4-FFF2-40B4-BE49-F238E27FC236}">
                <a16:creationId xmlns:a16="http://schemas.microsoft.com/office/drawing/2014/main" id="{DEC6313B-9F93-3A00-A87D-0931C571D7EA}"/>
              </a:ext>
            </a:extLst>
          </p:cNvPr>
          <p:cNvSpPr txBox="1"/>
          <p:nvPr/>
        </p:nvSpPr>
        <p:spPr>
          <a:xfrm>
            <a:off x="376989" y="4644189"/>
            <a:ext cx="7275095" cy="338554"/>
          </a:xfrm>
          <a:prstGeom prst="rect">
            <a:avLst/>
          </a:prstGeom>
          <a:noFill/>
        </p:spPr>
        <p:txBody>
          <a:bodyPr wrap="square" rtlCol="0">
            <a:spAutoFit/>
          </a:bodyPr>
          <a:lstStyle/>
          <a:p>
            <a:r>
              <a:rPr lang="en-US" sz="800"/>
              <a:t>Source: Avantis. Data from 1973 - 2024. U.S. stocks are represented by the Market Portfolio from Ken French’s Data Library. The total rolling one-year periods in the analysis are 613. Total rolling 1-year periods when rates rise by &gt;1% are 93, periods when rates fall by &gt;1% are 93, and periods when rates stay within +/- 1% are 410.</a:t>
            </a:r>
          </a:p>
        </p:txBody>
      </p:sp>
    </p:spTree>
    <p:extLst>
      <p:ext uri="{BB962C8B-B14F-4D97-AF65-F5344CB8AC3E}">
        <p14:creationId xmlns:p14="http://schemas.microsoft.com/office/powerpoint/2010/main" val="3279263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3357D-058B-0357-EBD2-EAD667578B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FF3F1E-EBAD-6C2E-7C65-7BF0C9FAD9D0}"/>
              </a:ext>
            </a:extLst>
          </p:cNvPr>
          <p:cNvSpPr>
            <a:spLocks noGrp="1"/>
          </p:cNvSpPr>
          <p:nvPr>
            <p:ph type="title"/>
          </p:nvPr>
        </p:nvSpPr>
        <p:spPr>
          <a:xfrm>
            <a:off x="628650" y="44926"/>
            <a:ext cx="7886700" cy="994172"/>
          </a:xfrm>
        </p:spPr>
        <p:txBody>
          <a:bodyPr>
            <a:normAutofit fontScale="90000"/>
          </a:bodyPr>
          <a:lstStyle/>
          <a:p>
            <a:r>
              <a:rPr lang="en-US"/>
              <a:t>Government shutdowns and market performance</a:t>
            </a:r>
          </a:p>
        </p:txBody>
      </p:sp>
      <p:sp>
        <p:nvSpPr>
          <p:cNvPr id="3" name="Slide Number Placeholder 2">
            <a:extLst>
              <a:ext uri="{FF2B5EF4-FFF2-40B4-BE49-F238E27FC236}">
                <a16:creationId xmlns:a16="http://schemas.microsoft.com/office/drawing/2014/main" id="{5FDD27B3-ED8C-0DB4-03BB-4A978F8EF50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5" name="Picture 4">
            <a:extLst>
              <a:ext uri="{FF2B5EF4-FFF2-40B4-BE49-F238E27FC236}">
                <a16:creationId xmlns:a16="http://schemas.microsoft.com/office/drawing/2014/main" id="{8AFF4208-BA0D-30D0-09E9-947053C76E69}"/>
              </a:ext>
            </a:extLst>
          </p:cNvPr>
          <p:cNvPicPr>
            <a:picLocks noChangeAspect="1"/>
          </p:cNvPicPr>
          <p:nvPr/>
        </p:nvPicPr>
        <p:blipFill>
          <a:blip r:embed="rId3"/>
          <a:stretch>
            <a:fillRect/>
          </a:stretch>
        </p:blipFill>
        <p:spPr>
          <a:xfrm>
            <a:off x="776045" y="755554"/>
            <a:ext cx="6864976" cy="3636456"/>
          </a:xfrm>
          <a:prstGeom prst="rect">
            <a:avLst/>
          </a:prstGeom>
        </p:spPr>
      </p:pic>
      <p:sp>
        <p:nvSpPr>
          <p:cNvPr id="7" name="TextBox 6">
            <a:extLst>
              <a:ext uri="{FF2B5EF4-FFF2-40B4-BE49-F238E27FC236}">
                <a16:creationId xmlns:a16="http://schemas.microsoft.com/office/drawing/2014/main" id="{A02B1152-CF47-09FA-4DD5-A1C38CA87E37}"/>
              </a:ext>
            </a:extLst>
          </p:cNvPr>
          <p:cNvSpPr txBox="1"/>
          <p:nvPr/>
        </p:nvSpPr>
        <p:spPr>
          <a:xfrm>
            <a:off x="1046285" y="4837642"/>
            <a:ext cx="6240923" cy="338554"/>
          </a:xfrm>
          <a:prstGeom prst="rect">
            <a:avLst/>
          </a:prstGeom>
          <a:noFill/>
        </p:spPr>
        <p:txBody>
          <a:bodyPr wrap="square" rtlCol="0">
            <a:spAutoFit/>
          </a:bodyPr>
          <a:lstStyle/>
          <a:p>
            <a:r>
              <a:rPr lang="en-US" sz="800">
                <a:latin typeface="+mj-lt"/>
                <a:ea typeface="Roboto Condensed" panose="020B0604020202020204" charset="0"/>
              </a:rPr>
              <a:t>Source: LPL Research, Bloomberg, </a:t>
            </a:r>
            <a:r>
              <a:rPr lang="en-US" sz="800" err="1">
                <a:latin typeface="+mj-lt"/>
                <a:ea typeface="Roboto Condensed" panose="020B0604020202020204" charset="0"/>
              </a:rPr>
              <a:t>Strategas</a:t>
            </a:r>
            <a:r>
              <a:rPr lang="en-US" sz="800">
                <a:latin typeface="+mj-lt"/>
                <a:ea typeface="Roboto Condensed" panose="020B0604020202020204" charset="0"/>
              </a:rPr>
              <a:t> Research 9/30/25. All indexes are unmanaged and cannot be invested in directly. Past Performance is no guarantee of future results.</a:t>
            </a:r>
          </a:p>
        </p:txBody>
      </p:sp>
      <p:sp>
        <p:nvSpPr>
          <p:cNvPr id="6" name="TextBox 5">
            <a:extLst>
              <a:ext uri="{FF2B5EF4-FFF2-40B4-BE49-F238E27FC236}">
                <a16:creationId xmlns:a16="http://schemas.microsoft.com/office/drawing/2014/main" id="{FD34C15E-0386-DB7A-51BC-CE2977BCE23A}"/>
              </a:ext>
            </a:extLst>
          </p:cNvPr>
          <p:cNvSpPr txBox="1"/>
          <p:nvPr/>
        </p:nvSpPr>
        <p:spPr>
          <a:xfrm>
            <a:off x="4425248" y="1128139"/>
            <a:ext cx="2649285" cy="553998"/>
          </a:xfrm>
          <a:prstGeom prst="rect">
            <a:avLst/>
          </a:prstGeom>
          <a:solidFill>
            <a:schemeClr val="accent1">
              <a:lumMod val="50000"/>
            </a:schemeClr>
          </a:solidFill>
        </p:spPr>
        <p:txBody>
          <a:bodyPr wrap="square" rtlCol="0">
            <a:spAutoFit/>
          </a:bodyPr>
          <a:lstStyle/>
          <a:p>
            <a:pPr algn="ctr"/>
            <a:r>
              <a:rPr lang="en-US" sz="1000" b="1">
                <a:solidFill>
                  <a:schemeClr val="bg1"/>
                </a:solidFill>
              </a:rPr>
              <a:t>Average S&amp;P 500 Performance: 0.11%</a:t>
            </a:r>
            <a:br>
              <a:rPr lang="en-US" sz="1000" b="1">
                <a:solidFill>
                  <a:schemeClr val="bg1"/>
                </a:solidFill>
              </a:rPr>
            </a:br>
            <a:br>
              <a:rPr lang="en-US" sz="1000" b="1">
                <a:solidFill>
                  <a:schemeClr val="bg1"/>
                </a:solidFill>
              </a:rPr>
            </a:br>
            <a:r>
              <a:rPr lang="en-US" sz="1000" b="1">
                <a:solidFill>
                  <a:schemeClr val="bg1"/>
                </a:solidFill>
              </a:rPr>
              <a:t>Percent Positive: 52.4%</a:t>
            </a:r>
          </a:p>
        </p:txBody>
      </p:sp>
      <p:sp>
        <p:nvSpPr>
          <p:cNvPr id="8" name="TextBox 7">
            <a:extLst>
              <a:ext uri="{FF2B5EF4-FFF2-40B4-BE49-F238E27FC236}">
                <a16:creationId xmlns:a16="http://schemas.microsoft.com/office/drawing/2014/main" id="{BEB53FCC-46BB-D5A8-BF66-B4BF90064EBA}"/>
              </a:ext>
            </a:extLst>
          </p:cNvPr>
          <p:cNvSpPr txBox="1"/>
          <p:nvPr/>
        </p:nvSpPr>
        <p:spPr>
          <a:xfrm>
            <a:off x="1260383" y="709367"/>
            <a:ext cx="3582205" cy="246221"/>
          </a:xfrm>
          <a:prstGeom prst="rect">
            <a:avLst/>
          </a:prstGeom>
          <a:solidFill>
            <a:schemeClr val="bg1"/>
          </a:solidFill>
        </p:spPr>
        <p:txBody>
          <a:bodyPr wrap="square" rtlCol="0">
            <a:spAutoFit/>
          </a:bodyPr>
          <a:lstStyle/>
          <a:p>
            <a:r>
              <a:rPr lang="en-US" sz="1000" b="1"/>
              <a:t>S&amp;P 500 Performance During Government Shutdowns (%)</a:t>
            </a:r>
          </a:p>
        </p:txBody>
      </p:sp>
    </p:spTree>
    <p:extLst>
      <p:ext uri="{BB962C8B-B14F-4D97-AF65-F5344CB8AC3E}">
        <p14:creationId xmlns:p14="http://schemas.microsoft.com/office/powerpoint/2010/main" val="327652509"/>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3FD7-F9D7-4751-8D14-C21B2EF79B10}"/>
              </a:ext>
            </a:extLst>
          </p:cNvPr>
          <p:cNvSpPr>
            <a:spLocks noGrp="1"/>
          </p:cNvSpPr>
          <p:nvPr>
            <p:ph type="title"/>
          </p:nvPr>
        </p:nvSpPr>
        <p:spPr/>
        <p:txBody>
          <a:bodyPr>
            <a:normAutofit fontScale="90000"/>
          </a:bodyPr>
          <a:lstStyle/>
          <a:p>
            <a:r>
              <a:rPr lang="en-US"/>
              <a:t>International developed and emerging market stock returns</a:t>
            </a:r>
          </a:p>
        </p:txBody>
      </p:sp>
      <p:sp>
        <p:nvSpPr>
          <p:cNvPr id="3" name="Slide Number Placeholder 2">
            <a:extLst>
              <a:ext uri="{FF2B5EF4-FFF2-40B4-BE49-F238E27FC236}">
                <a16:creationId xmlns:a16="http://schemas.microsoft.com/office/drawing/2014/main" id="{5D6D036E-2FAD-4E70-B008-C79ACB554EB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graphicFrame>
        <p:nvGraphicFramePr>
          <p:cNvPr id="11" name="Chart 10">
            <a:extLst>
              <a:ext uri="{FF2B5EF4-FFF2-40B4-BE49-F238E27FC236}">
                <a16:creationId xmlns:a16="http://schemas.microsoft.com/office/drawing/2014/main" id="{10EC749F-3AD0-470E-8264-ED2A5269F632}"/>
              </a:ext>
            </a:extLst>
          </p:cNvPr>
          <p:cNvGraphicFramePr/>
          <p:nvPr>
            <p:extLst>
              <p:ext uri="{D42A27DB-BD31-4B8C-83A1-F6EECF244321}">
                <p14:modId xmlns:p14="http://schemas.microsoft.com/office/powerpoint/2010/main" val="1151427677"/>
              </p:ext>
            </p:extLst>
          </p:nvPr>
        </p:nvGraphicFramePr>
        <p:xfrm>
          <a:off x="666749" y="1162384"/>
          <a:ext cx="7412725" cy="3745334"/>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2B87A421-2800-46EE-AF6C-AB57218FBD1D}"/>
              </a:ext>
            </a:extLst>
          </p:cNvPr>
          <p:cNvSpPr txBox="1"/>
          <p:nvPr/>
        </p:nvSpPr>
        <p:spPr>
          <a:xfrm>
            <a:off x="2613849" y="4847764"/>
            <a:ext cx="4673359" cy="215444"/>
          </a:xfrm>
          <a:prstGeom prst="rect">
            <a:avLst/>
          </a:prstGeom>
          <a:noFill/>
        </p:spPr>
        <p:txBody>
          <a:bodyPr wrap="square" rtlCol="0">
            <a:spAutoFit/>
          </a:bodyPr>
          <a:lstStyle/>
          <a:p>
            <a:r>
              <a:rPr lang="en-US" sz="800">
                <a:latin typeface="+mj-lt"/>
                <a:ea typeface="Roboto Condensed" panose="020B0604020202020204" charset="0"/>
              </a:rPr>
              <a:t>Source: Morningstar, MSCI benchmark shown. Past performance is not indicative of future results.</a:t>
            </a:r>
          </a:p>
        </p:txBody>
      </p:sp>
    </p:spTree>
    <p:extLst>
      <p:ext uri="{BB962C8B-B14F-4D97-AF65-F5344CB8AC3E}">
        <p14:creationId xmlns:p14="http://schemas.microsoft.com/office/powerpoint/2010/main" val="55246940"/>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DC7D2-FB6C-FFB8-99C2-E8E554554C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5AFBD5-368D-C942-79A9-54ED417B62C8}"/>
              </a:ext>
            </a:extLst>
          </p:cNvPr>
          <p:cNvSpPr>
            <a:spLocks noGrp="1"/>
          </p:cNvSpPr>
          <p:nvPr>
            <p:ph type="title"/>
          </p:nvPr>
        </p:nvSpPr>
        <p:spPr>
          <a:xfrm>
            <a:off x="628650" y="325366"/>
            <a:ext cx="7886700" cy="994172"/>
          </a:xfrm>
        </p:spPr>
        <p:txBody>
          <a:bodyPr>
            <a:normAutofit/>
          </a:bodyPr>
          <a:lstStyle/>
          <a:p>
            <a:r>
              <a:rPr lang="en-US"/>
              <a:t>International stocks and the dollar</a:t>
            </a:r>
          </a:p>
        </p:txBody>
      </p:sp>
      <p:sp>
        <p:nvSpPr>
          <p:cNvPr id="3" name="Slide Number Placeholder 2">
            <a:extLst>
              <a:ext uri="{FF2B5EF4-FFF2-40B4-BE49-F238E27FC236}">
                <a16:creationId xmlns:a16="http://schemas.microsoft.com/office/drawing/2014/main" id="{FC4F2B11-41EC-EB63-F532-DD9E2219475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7" name="TextBox 6">
            <a:extLst>
              <a:ext uri="{FF2B5EF4-FFF2-40B4-BE49-F238E27FC236}">
                <a16:creationId xmlns:a16="http://schemas.microsoft.com/office/drawing/2014/main" id="{F360FA48-07F0-8575-6026-E57CA626565D}"/>
              </a:ext>
            </a:extLst>
          </p:cNvPr>
          <p:cNvSpPr txBox="1"/>
          <p:nvPr/>
        </p:nvSpPr>
        <p:spPr>
          <a:xfrm>
            <a:off x="735221" y="4712650"/>
            <a:ext cx="7673558" cy="338554"/>
          </a:xfrm>
          <a:prstGeom prst="rect">
            <a:avLst/>
          </a:prstGeom>
          <a:noFill/>
        </p:spPr>
        <p:txBody>
          <a:bodyPr wrap="square" rtlCol="0">
            <a:spAutoFit/>
          </a:bodyPr>
          <a:lstStyle/>
          <a:p>
            <a:r>
              <a:rPr lang="en-US" sz="800">
                <a:latin typeface="+mj-lt"/>
                <a:ea typeface="Roboto Condensed" panose="020B0604020202020204" charset="0"/>
              </a:rPr>
              <a:t>Source: FactSet, MSCI, J.P. Morgan Asset Management. Past performance is not a reliable indicator of current and future results. MSCI EAFE Index: A benchmark tracking large- and mid-cap stocks in developed markets across Europe, Australasia, and the Far East, excluding the U.S. and Canada. Guide to the Markets – U.S. Data are as of September 30, 2025.</a:t>
            </a:r>
          </a:p>
        </p:txBody>
      </p:sp>
      <p:pic>
        <p:nvPicPr>
          <p:cNvPr id="4" name="Picture 3">
            <a:extLst>
              <a:ext uri="{FF2B5EF4-FFF2-40B4-BE49-F238E27FC236}">
                <a16:creationId xmlns:a16="http://schemas.microsoft.com/office/drawing/2014/main" id="{F10BD331-5436-DA76-21FE-60C1E6F369ED}"/>
              </a:ext>
            </a:extLst>
          </p:cNvPr>
          <p:cNvPicPr>
            <a:picLocks noChangeAspect="1"/>
          </p:cNvPicPr>
          <p:nvPr/>
        </p:nvPicPr>
        <p:blipFill>
          <a:blip r:embed="rId3"/>
          <a:stretch>
            <a:fillRect/>
          </a:stretch>
        </p:blipFill>
        <p:spPr>
          <a:xfrm>
            <a:off x="735221" y="1061355"/>
            <a:ext cx="7465118" cy="3784503"/>
          </a:xfrm>
          <a:prstGeom prst="rect">
            <a:avLst/>
          </a:prstGeom>
        </p:spPr>
      </p:pic>
    </p:spTree>
    <p:extLst>
      <p:ext uri="{BB962C8B-B14F-4D97-AF65-F5344CB8AC3E}">
        <p14:creationId xmlns:p14="http://schemas.microsoft.com/office/powerpoint/2010/main" val="2904390880"/>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EAB2E7F5-BC28-43CD-AAB1-D99D32FDC430}"/>
              </a:ext>
            </a:extLst>
          </p:cNvPr>
          <p:cNvSpPr>
            <a:spLocks noGrp="1"/>
          </p:cNvSpPr>
          <p:nvPr>
            <p:ph type="title"/>
          </p:nvPr>
        </p:nvSpPr>
        <p:spPr/>
        <p:txBody>
          <a:bodyPr>
            <a:normAutofit fontScale="90000"/>
          </a:bodyPr>
          <a:lstStyle/>
          <a:p>
            <a:r>
              <a:rPr lang="en-US">
                <a:ea typeface="Roboto Condensed" panose="020B0604020202020204" charset="0"/>
              </a:rPr>
              <a:t>Dollar strength is good for US consumers but bad for owners of non-US investments</a:t>
            </a:r>
            <a:endParaRPr lang="en-US"/>
          </a:p>
        </p:txBody>
      </p:sp>
      <p:sp>
        <p:nvSpPr>
          <p:cNvPr id="3" name="Slide Number Placeholder 2">
            <a:extLst>
              <a:ext uri="{FF2B5EF4-FFF2-40B4-BE49-F238E27FC236}">
                <a16:creationId xmlns:a16="http://schemas.microsoft.com/office/drawing/2014/main" id="{F1B3B7BF-FA76-498F-8C5B-087482ADA96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
        <p:nvSpPr>
          <p:cNvPr id="6" name="TextBox 5">
            <a:extLst>
              <a:ext uri="{FF2B5EF4-FFF2-40B4-BE49-F238E27FC236}">
                <a16:creationId xmlns:a16="http://schemas.microsoft.com/office/drawing/2014/main" id="{BD0CCBB4-D50A-4C45-95C1-305FF80CD319}"/>
              </a:ext>
            </a:extLst>
          </p:cNvPr>
          <p:cNvSpPr txBox="1"/>
          <p:nvPr/>
        </p:nvSpPr>
        <p:spPr>
          <a:xfrm>
            <a:off x="1990044" y="4825663"/>
            <a:ext cx="5362252" cy="215444"/>
          </a:xfrm>
          <a:prstGeom prst="rect">
            <a:avLst/>
          </a:prstGeom>
          <a:noFill/>
        </p:spPr>
        <p:txBody>
          <a:bodyPr wrap="square" rtlCol="0">
            <a:spAutoFit/>
          </a:bodyPr>
          <a:lstStyle/>
          <a:p>
            <a:r>
              <a:rPr lang="en-US" sz="800">
                <a:latin typeface="+mj-lt"/>
                <a:ea typeface="Roboto Condensed" panose="020B0604020202020204" charset="0"/>
              </a:rPr>
              <a:t>Source: Wall Street Journal as September 30, 2025.  Past performance is not indicative of future results.</a:t>
            </a:r>
          </a:p>
        </p:txBody>
      </p:sp>
      <p:pic>
        <p:nvPicPr>
          <p:cNvPr id="5" name="Picture 4">
            <a:extLst>
              <a:ext uri="{FF2B5EF4-FFF2-40B4-BE49-F238E27FC236}">
                <a16:creationId xmlns:a16="http://schemas.microsoft.com/office/drawing/2014/main" id="{D4CA7C41-95DC-4C07-52EE-008AAA5E3703}"/>
              </a:ext>
            </a:extLst>
          </p:cNvPr>
          <p:cNvPicPr>
            <a:picLocks noChangeAspect="1"/>
          </p:cNvPicPr>
          <p:nvPr/>
        </p:nvPicPr>
        <p:blipFill>
          <a:blip r:embed="rId3"/>
          <a:srcRect/>
          <a:stretch/>
        </p:blipFill>
        <p:spPr>
          <a:xfrm>
            <a:off x="517538" y="1198797"/>
            <a:ext cx="8322028" cy="1731827"/>
          </a:xfrm>
          <a:prstGeom prst="rect">
            <a:avLst/>
          </a:prstGeom>
          <a:ln>
            <a:solidFill>
              <a:schemeClr val="tx1"/>
            </a:solidFill>
          </a:ln>
        </p:spPr>
      </p:pic>
      <p:pic>
        <p:nvPicPr>
          <p:cNvPr id="8" name="Picture 7">
            <a:extLst>
              <a:ext uri="{FF2B5EF4-FFF2-40B4-BE49-F238E27FC236}">
                <a16:creationId xmlns:a16="http://schemas.microsoft.com/office/drawing/2014/main" id="{B5E31A11-B16F-FE90-DC4E-5829A0B78D56}"/>
              </a:ext>
            </a:extLst>
          </p:cNvPr>
          <p:cNvPicPr>
            <a:picLocks noChangeAspect="1"/>
          </p:cNvPicPr>
          <p:nvPr/>
        </p:nvPicPr>
        <p:blipFill>
          <a:blip r:embed="rId4"/>
          <a:srcRect/>
          <a:stretch/>
        </p:blipFill>
        <p:spPr>
          <a:xfrm>
            <a:off x="517538" y="3013582"/>
            <a:ext cx="8322028" cy="1742280"/>
          </a:xfrm>
          <a:prstGeom prst="rect">
            <a:avLst/>
          </a:prstGeom>
          <a:ln>
            <a:solidFill>
              <a:schemeClr val="tx1"/>
            </a:solidFill>
          </a:ln>
        </p:spPr>
      </p:pic>
    </p:spTree>
    <p:extLst>
      <p:ext uri="{BB962C8B-B14F-4D97-AF65-F5344CB8AC3E}">
        <p14:creationId xmlns:p14="http://schemas.microsoft.com/office/powerpoint/2010/main" val="2560946616"/>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82E34-30FD-7D22-2DE1-606C1C88B7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9049F4-21B6-1ADB-A0E6-ACF544796197}"/>
              </a:ext>
            </a:extLst>
          </p:cNvPr>
          <p:cNvSpPr>
            <a:spLocks noGrp="1"/>
          </p:cNvSpPr>
          <p:nvPr>
            <p:ph type="title"/>
          </p:nvPr>
        </p:nvSpPr>
        <p:spPr>
          <a:xfrm>
            <a:off x="628650" y="325366"/>
            <a:ext cx="7886700" cy="994172"/>
          </a:xfrm>
        </p:spPr>
        <p:txBody>
          <a:bodyPr>
            <a:normAutofit/>
          </a:bodyPr>
          <a:lstStyle/>
          <a:p>
            <a:r>
              <a:rPr lang="en-US"/>
              <a:t>Global stock valuations</a:t>
            </a:r>
          </a:p>
        </p:txBody>
      </p:sp>
      <p:sp>
        <p:nvSpPr>
          <p:cNvPr id="3" name="Slide Number Placeholder 2">
            <a:extLst>
              <a:ext uri="{FF2B5EF4-FFF2-40B4-BE49-F238E27FC236}">
                <a16:creationId xmlns:a16="http://schemas.microsoft.com/office/drawing/2014/main" id="{AE4BB7E7-9B46-2454-219A-9BCC9122A14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4" name="Picture 3">
            <a:extLst>
              <a:ext uri="{FF2B5EF4-FFF2-40B4-BE49-F238E27FC236}">
                <a16:creationId xmlns:a16="http://schemas.microsoft.com/office/drawing/2014/main" id="{EB7527E3-5C07-FCB2-FACC-9599DB0A2ACF}"/>
              </a:ext>
            </a:extLst>
          </p:cNvPr>
          <p:cNvPicPr>
            <a:picLocks noChangeAspect="1"/>
          </p:cNvPicPr>
          <p:nvPr/>
        </p:nvPicPr>
        <p:blipFill>
          <a:blip r:embed="rId3"/>
          <a:stretch>
            <a:fillRect/>
          </a:stretch>
        </p:blipFill>
        <p:spPr>
          <a:xfrm>
            <a:off x="679269" y="1043691"/>
            <a:ext cx="7093131" cy="3989886"/>
          </a:xfrm>
          <a:prstGeom prst="rect">
            <a:avLst/>
          </a:prstGeom>
        </p:spPr>
      </p:pic>
    </p:spTree>
    <p:extLst>
      <p:ext uri="{BB962C8B-B14F-4D97-AF65-F5344CB8AC3E}">
        <p14:creationId xmlns:p14="http://schemas.microsoft.com/office/powerpoint/2010/main" val="791641327"/>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16"/>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Maintain your focus on what really matters</a:t>
            </a:r>
            <a:endParaRPr/>
          </a:p>
        </p:txBody>
      </p:sp>
      <p:sp>
        <p:nvSpPr>
          <p:cNvPr id="237" name="Google Shape;237;p16"/>
          <p:cNvSpPr txBox="1">
            <a:spLocks noGrp="1"/>
          </p:cNvSpPr>
          <p:nvPr>
            <p:ph type="body" idx="1"/>
          </p:nvPr>
        </p:nvSpPr>
        <p:spPr>
          <a:xfrm>
            <a:off x="814274" y="1327350"/>
            <a:ext cx="7257384" cy="3145500"/>
          </a:xfrm>
          <a:prstGeom prst="rect">
            <a:avLst/>
          </a:prstGeom>
        </p:spPr>
        <p:txBody>
          <a:bodyPr spcFirstLastPara="1" wrap="square" lIns="91425" tIns="91425" rIns="91425" bIns="91425" anchor="ctr" anchorCtr="0">
            <a:noAutofit/>
          </a:bodyPr>
          <a:lstStyle/>
          <a:p>
            <a:r>
              <a:rPr lang="en-US" sz="2000"/>
              <a:t>Financial planning is a process, not an endpoint</a:t>
            </a:r>
          </a:p>
          <a:p>
            <a:r>
              <a:rPr lang="en-US" sz="2000"/>
              <a:t>Concentrate on long-term goals and objectives</a:t>
            </a:r>
          </a:p>
          <a:p>
            <a:r>
              <a:rPr lang="en-US" sz="2000"/>
              <a:t>Focus on reaching goals, not on beating benchmarks</a:t>
            </a:r>
          </a:p>
          <a:p>
            <a:r>
              <a:rPr lang="en-US" sz="2000"/>
              <a:t>Maintain a disciplined approach, in good and bad markets</a:t>
            </a:r>
          </a:p>
          <a:p>
            <a:r>
              <a:rPr lang="en-US" sz="2000"/>
              <a:t>Invest broadly and globally; asset allocation is key</a:t>
            </a:r>
          </a:p>
          <a:p>
            <a:r>
              <a:rPr lang="en-US" sz="2000"/>
              <a:t>Reduce investment and tax costs where possible</a:t>
            </a:r>
          </a:p>
          <a:p>
            <a:r>
              <a:rPr lang="en-US" sz="2000"/>
              <a:t>Rebalance  as necessary</a:t>
            </a:r>
          </a:p>
        </p:txBody>
      </p:sp>
      <p:sp>
        <p:nvSpPr>
          <p:cNvPr id="238" name="Google Shape;238;p16"/>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19</a:t>
            </a:fld>
            <a:endParaRP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9E4B6-ACE1-5DF8-BD53-DF47C6FCE939}"/>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57C907D-7C72-A0C0-9B2B-AD27394B244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
        <p:nvSpPr>
          <p:cNvPr id="8" name="Text Placeholder 3">
            <a:extLst>
              <a:ext uri="{FF2B5EF4-FFF2-40B4-BE49-F238E27FC236}">
                <a16:creationId xmlns:a16="http://schemas.microsoft.com/office/drawing/2014/main" id="{81E24EBF-F898-F5D8-0861-C44937CDFD54}"/>
              </a:ext>
            </a:extLst>
          </p:cNvPr>
          <p:cNvSpPr txBox="1">
            <a:spLocks/>
          </p:cNvSpPr>
          <p:nvPr/>
        </p:nvSpPr>
        <p:spPr>
          <a:xfrm>
            <a:off x="449055" y="1232757"/>
            <a:ext cx="4035832" cy="3226028"/>
          </a:xfrm>
          <a:prstGeom prst="rect">
            <a:avLst/>
          </a:prstGeom>
          <a:noFill/>
          <a:ln>
            <a:solidFill>
              <a:schemeClr val="bg1"/>
            </a:solid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1pPr>
            <a:lvl2pPr marL="914400" marR="0" lvl="1"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2pPr>
            <a:lvl3pPr marL="1371600" marR="0" lvl="2"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3pPr>
            <a:lvl4pPr marL="1828800" marR="0" lvl="3"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4pPr>
            <a:lvl5pPr marL="2286000" marR="0" lvl="4"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5pPr>
            <a:lvl6pPr marL="2743200" marR="0" lvl="5"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6pPr>
            <a:lvl7pPr marL="3200400" marR="0" lvl="6"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7pPr>
            <a:lvl8pPr marL="3657600" marR="0" lvl="7"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8pPr>
            <a:lvl9pPr marL="4114800" marR="0" lvl="8" indent="-381000" algn="l" rtl="0">
              <a:lnSpc>
                <a:spcPct val="100000"/>
              </a:lnSpc>
              <a:spcBef>
                <a:spcPts val="1000"/>
              </a:spcBef>
              <a:spcAft>
                <a:spcPts val="100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9pPr>
          </a:lstStyle>
          <a:p>
            <a:r>
              <a:rPr lang="en-US" sz="1800">
                <a:latin typeface="+mj-lt"/>
              </a:rPr>
              <a:t>Global stock markets continued their upward climb in Q3</a:t>
            </a:r>
          </a:p>
          <a:p>
            <a:r>
              <a:rPr lang="en-US" sz="1800">
                <a:latin typeface="+mj-lt"/>
              </a:rPr>
              <a:t>Near-term recession risks continue to fade in the U.S.</a:t>
            </a:r>
          </a:p>
          <a:p>
            <a:r>
              <a:rPr lang="en-US" sz="1800">
                <a:latin typeface="+mj-lt"/>
              </a:rPr>
              <a:t>U.S. GDP for Q2 was 3.8% and is expected to show similar growth in Q3</a:t>
            </a:r>
          </a:p>
          <a:p>
            <a:r>
              <a:rPr lang="en-US" sz="1800">
                <a:latin typeface="+mj-lt"/>
              </a:rPr>
              <a:t>The Fed lowered interest rates for the first time in 2025</a:t>
            </a:r>
          </a:p>
          <a:p>
            <a:endParaRPr lang="en-US" sz="1800">
              <a:latin typeface="+mj-lt"/>
            </a:endParaRPr>
          </a:p>
          <a:p>
            <a:endParaRPr lang="en-US" sz="1800">
              <a:latin typeface="+mj-lt"/>
            </a:endParaRPr>
          </a:p>
        </p:txBody>
      </p:sp>
      <p:sp>
        <p:nvSpPr>
          <p:cNvPr id="9" name="Title 2">
            <a:extLst>
              <a:ext uri="{FF2B5EF4-FFF2-40B4-BE49-F238E27FC236}">
                <a16:creationId xmlns:a16="http://schemas.microsoft.com/office/drawing/2014/main" id="{20F55E3C-5D90-2674-1030-63980E971280}"/>
              </a:ext>
            </a:extLst>
          </p:cNvPr>
          <p:cNvSpPr txBox="1">
            <a:spLocks/>
          </p:cNvSpPr>
          <p:nvPr/>
        </p:nvSpPr>
        <p:spPr>
          <a:xfrm>
            <a:off x="4783627" y="684714"/>
            <a:ext cx="3985200" cy="495499"/>
          </a:xfrm>
          <a:prstGeom prst="rect">
            <a:avLst/>
          </a:prstGeom>
          <a:noFill/>
          <a:ln>
            <a:solidFill>
              <a:schemeClr val="bg1"/>
            </a:solid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1pPr>
            <a:lvl2pPr marR="0" lvl="1"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2pPr>
            <a:lvl3pPr marR="0" lvl="2"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3pPr>
            <a:lvl4pPr marR="0" lvl="3"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4pPr>
            <a:lvl5pPr marR="0" lvl="4"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5pPr>
            <a:lvl6pPr marR="0" lvl="5"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6pPr>
            <a:lvl7pPr marR="0" lvl="6"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7pPr>
            <a:lvl8pPr marR="0" lvl="7"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8pPr>
            <a:lvl9pPr marR="0" lvl="8"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9pPr>
          </a:lstStyle>
          <a:p>
            <a:r>
              <a:rPr lang="en-US" sz="2400">
                <a:solidFill>
                  <a:schemeClr val="tx1"/>
                </a:solidFill>
                <a:latin typeface="+mj-lt"/>
                <a:ea typeface="Roboto Condensed" panose="020B0604020202020204" charset="0"/>
              </a:rPr>
              <a:t>Glass half-empty</a:t>
            </a:r>
          </a:p>
        </p:txBody>
      </p:sp>
      <p:sp>
        <p:nvSpPr>
          <p:cNvPr id="11" name="Title 2">
            <a:extLst>
              <a:ext uri="{FF2B5EF4-FFF2-40B4-BE49-F238E27FC236}">
                <a16:creationId xmlns:a16="http://schemas.microsoft.com/office/drawing/2014/main" id="{136E50E6-83A0-E32F-29EC-7948421695C5}"/>
              </a:ext>
            </a:extLst>
          </p:cNvPr>
          <p:cNvSpPr txBox="1">
            <a:spLocks/>
          </p:cNvSpPr>
          <p:nvPr/>
        </p:nvSpPr>
        <p:spPr>
          <a:xfrm>
            <a:off x="499687" y="684716"/>
            <a:ext cx="3985200" cy="495498"/>
          </a:xfrm>
          <a:prstGeom prst="rect">
            <a:avLst/>
          </a:prstGeom>
          <a:noFill/>
          <a:ln>
            <a:solidFill>
              <a:schemeClr val="bg1"/>
            </a:solid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1pPr>
            <a:lvl2pPr marR="0" lvl="1"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2pPr>
            <a:lvl3pPr marR="0" lvl="2"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3pPr>
            <a:lvl4pPr marR="0" lvl="3"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4pPr>
            <a:lvl5pPr marR="0" lvl="4"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5pPr>
            <a:lvl6pPr marR="0" lvl="5"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6pPr>
            <a:lvl7pPr marR="0" lvl="6"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7pPr>
            <a:lvl8pPr marR="0" lvl="7"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8pPr>
            <a:lvl9pPr marR="0" lvl="8" algn="l" rtl="0">
              <a:lnSpc>
                <a:spcPct val="100000"/>
              </a:lnSpc>
              <a:spcBef>
                <a:spcPts val="0"/>
              </a:spcBef>
              <a:spcAft>
                <a:spcPts val="0"/>
              </a:spcAft>
              <a:buClr>
                <a:schemeClr val="lt1"/>
              </a:buClr>
              <a:buSzPts val="3000"/>
              <a:buFont typeface="Titillium Web ExtraLight"/>
              <a:buNone/>
              <a:defRPr sz="3000" b="0" i="0" u="none" strike="noStrike" cap="none">
                <a:solidFill>
                  <a:schemeClr val="lt1"/>
                </a:solidFill>
                <a:latin typeface="Titillium Web ExtraLight"/>
                <a:ea typeface="Titillium Web ExtraLight"/>
                <a:cs typeface="Titillium Web ExtraLight"/>
                <a:sym typeface="Titillium Web ExtraLight"/>
              </a:defRPr>
            </a:lvl9pPr>
          </a:lstStyle>
          <a:p>
            <a:r>
              <a:rPr lang="en-US" sz="2400">
                <a:solidFill>
                  <a:schemeClr val="tx1"/>
                </a:solidFill>
                <a:latin typeface="+mj-lt"/>
                <a:ea typeface="Roboto Condensed" panose="020B0604020202020204" charset="0"/>
              </a:rPr>
              <a:t>Glass half-full</a:t>
            </a:r>
            <a:endParaRPr lang="en-US" sz="2400">
              <a:latin typeface="+mj-lt"/>
            </a:endParaRPr>
          </a:p>
        </p:txBody>
      </p:sp>
      <p:sp>
        <p:nvSpPr>
          <p:cNvPr id="12" name="Text Placeholder 3">
            <a:extLst>
              <a:ext uri="{FF2B5EF4-FFF2-40B4-BE49-F238E27FC236}">
                <a16:creationId xmlns:a16="http://schemas.microsoft.com/office/drawing/2014/main" id="{3044FA9F-43D8-4E62-4A00-BDA22CDF3D13}"/>
              </a:ext>
            </a:extLst>
          </p:cNvPr>
          <p:cNvSpPr txBox="1">
            <a:spLocks/>
          </p:cNvSpPr>
          <p:nvPr/>
        </p:nvSpPr>
        <p:spPr>
          <a:xfrm>
            <a:off x="4552950" y="1232757"/>
            <a:ext cx="4122945" cy="3400248"/>
          </a:xfrm>
          <a:prstGeom prst="rect">
            <a:avLst/>
          </a:prstGeom>
          <a:noFill/>
          <a:ln>
            <a:solidFill>
              <a:schemeClr val="bg1"/>
            </a:solid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1pPr>
            <a:lvl2pPr marL="914400" marR="0" lvl="1"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2pPr>
            <a:lvl3pPr marL="1371600" marR="0" lvl="2"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3pPr>
            <a:lvl4pPr marL="1828800" marR="0" lvl="3"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4pPr>
            <a:lvl5pPr marL="2286000" marR="0" lvl="4"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5pPr>
            <a:lvl6pPr marL="2743200" marR="0" lvl="5"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6pPr>
            <a:lvl7pPr marL="3200400" marR="0" lvl="6"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7pPr>
            <a:lvl8pPr marL="3657600" marR="0" lvl="7" indent="-381000" algn="l" rtl="0">
              <a:lnSpc>
                <a:spcPct val="100000"/>
              </a:lnSpc>
              <a:spcBef>
                <a:spcPts val="1000"/>
              </a:spcBef>
              <a:spcAft>
                <a:spcPts val="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8pPr>
            <a:lvl9pPr marL="4114800" marR="0" lvl="8" indent="-381000" algn="l" rtl="0">
              <a:lnSpc>
                <a:spcPct val="100000"/>
              </a:lnSpc>
              <a:spcBef>
                <a:spcPts val="1000"/>
              </a:spcBef>
              <a:spcAft>
                <a:spcPts val="1000"/>
              </a:spcAft>
              <a:buClr>
                <a:srgbClr val="C7D3E6"/>
              </a:buClr>
              <a:buSzPts val="2400"/>
              <a:buFont typeface="Roboto Condensed Light"/>
              <a:buChar char="▻"/>
              <a:defRPr sz="2400" b="0" i="0" u="none" strike="noStrike" cap="none">
                <a:solidFill>
                  <a:srgbClr val="263248"/>
                </a:solidFill>
                <a:latin typeface="Roboto Condensed Light"/>
                <a:ea typeface="Roboto Condensed Light"/>
                <a:cs typeface="Roboto Condensed Light"/>
                <a:sym typeface="Roboto Condensed Light"/>
              </a:defRPr>
            </a:lvl9pPr>
          </a:lstStyle>
          <a:p>
            <a:r>
              <a:rPr lang="en-US" sz="1800">
                <a:latin typeface="+mj-lt"/>
              </a:rPr>
              <a:t>Labor markets show signs of softening</a:t>
            </a:r>
          </a:p>
          <a:p>
            <a:r>
              <a:rPr lang="en-US" sz="1800">
                <a:latin typeface="+mj-lt"/>
              </a:rPr>
              <a:t>Fed’s preferred inflation measure, Core PCE, continues to be stubborn at 2.9%,</a:t>
            </a:r>
            <a:r>
              <a:rPr lang="en-US" sz="1800" b="1">
                <a:latin typeface="+mj-lt"/>
              </a:rPr>
              <a:t> </a:t>
            </a:r>
            <a:r>
              <a:rPr lang="en-US" sz="1800">
                <a:solidFill>
                  <a:schemeClr val="tx1"/>
                </a:solidFill>
                <a:latin typeface="+mj-lt"/>
              </a:rPr>
              <a:t>higher than the preferred level of 2%</a:t>
            </a:r>
          </a:p>
          <a:p>
            <a:r>
              <a:rPr lang="en-US" sz="1800">
                <a:latin typeface="+mj-lt"/>
              </a:rPr>
              <a:t>AI-related spending is robust, but future revenue streams are not clear</a:t>
            </a:r>
          </a:p>
          <a:p>
            <a:r>
              <a:rPr lang="en-US" sz="1800">
                <a:latin typeface="+mj-lt"/>
              </a:rPr>
              <a:t>Q3 ended with a shutdown of the U.S. Federal Government</a:t>
            </a:r>
          </a:p>
        </p:txBody>
      </p:sp>
    </p:spTree>
    <p:extLst>
      <p:ext uri="{BB962C8B-B14F-4D97-AF65-F5344CB8AC3E}">
        <p14:creationId xmlns:p14="http://schemas.microsoft.com/office/powerpoint/2010/main" val="1886116553"/>
      </p:ext>
    </p:extLst>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E203EE-D64B-4A8F-8C9B-E6263A5A5B45}"/>
              </a:ext>
            </a:extLst>
          </p:cNvPr>
          <p:cNvSpPr>
            <a:spLocks noGrp="1"/>
          </p:cNvSpPr>
          <p:nvPr>
            <p:ph type="title"/>
          </p:nvPr>
        </p:nvSpPr>
        <p:spPr/>
        <p:txBody>
          <a:bodyPr/>
          <a:lstStyle/>
          <a:p>
            <a:r>
              <a:rPr lang="en-US"/>
              <a:t>Disclosures</a:t>
            </a:r>
          </a:p>
        </p:txBody>
      </p:sp>
      <p:sp>
        <p:nvSpPr>
          <p:cNvPr id="2" name="Slide Number Placeholder 1">
            <a:extLst>
              <a:ext uri="{FF2B5EF4-FFF2-40B4-BE49-F238E27FC236}">
                <a16:creationId xmlns:a16="http://schemas.microsoft.com/office/drawing/2014/main" id="{9C73F5F0-2770-4BEB-9383-52C0B4FF571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
        <p:nvSpPr>
          <p:cNvPr id="6" name="TextBox 5">
            <a:extLst>
              <a:ext uri="{FF2B5EF4-FFF2-40B4-BE49-F238E27FC236}">
                <a16:creationId xmlns:a16="http://schemas.microsoft.com/office/drawing/2014/main" id="{BE9642C2-BE0D-47F9-955A-51975C9B8011}"/>
              </a:ext>
            </a:extLst>
          </p:cNvPr>
          <p:cNvSpPr txBox="1"/>
          <p:nvPr/>
        </p:nvSpPr>
        <p:spPr>
          <a:xfrm>
            <a:off x="769257" y="1268016"/>
            <a:ext cx="6945086" cy="3447098"/>
          </a:xfrm>
          <a:prstGeom prst="rect">
            <a:avLst/>
          </a:prstGeom>
          <a:noFill/>
        </p:spPr>
        <p:txBody>
          <a:bodyPr wrap="square" rtlCol="0">
            <a:spAutoFit/>
          </a:bodyPr>
          <a:lstStyle/>
          <a:p>
            <a:endPar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endParaRPr>
          </a:p>
          <a:p>
            <a: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t>Discipline Wealth Solutions is an investment adviser registered with the Securities and Exchange Commission (“SEC”).  See full disclosure </a:t>
            </a:r>
            <a:r>
              <a:rPr lang="en-US" sz="800" b="1" i="1" u="sng" dirty="0">
                <a:solidFill>
                  <a:srgbClr val="666666"/>
                </a:solidFill>
                <a:latin typeface="Roboto" panose="02000000000000000000" pitchFamily="2" charset="0"/>
                <a:ea typeface="Roboto" panose="02000000000000000000" pitchFamily="2" charset="0"/>
                <a:cs typeface="Roboto" panose="02000000000000000000" pitchFamily="2" charset="0"/>
                <a:hlinkClick r:id="rId3" tooltip="https://linkprotect.cudasvc.com/url?a=http%3a%2f%2fwww.disciplinewealth.com%2fdisclosures&amp;c=E,1,HcV9huHYL-6DPTSHWBP7NEXPHq0H-WSXCAE0qYJppVwK53m1mzm0Fy0iSZiL5CgTY015uSUYK7CLjro0z2KWxV9SbXRfxPcgg_vBMmXGr-OkHekXmEMe&amp;typo=1">
                  <a:extLst>
                    <a:ext uri="{A12FA001-AC4F-418D-AE19-62706E023703}">
                      <ahyp:hlinkClr xmlns:ahyp="http://schemas.microsoft.com/office/drawing/2018/hyperlinkcolor" val="tx"/>
                    </a:ext>
                  </a:extLst>
                </a:hlinkClick>
              </a:rPr>
              <a:t>www.disciplinewealth.com/disclosures</a:t>
            </a:r>
            <a: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t>.</a:t>
            </a:r>
            <a:endParaRPr lang="en-US" sz="800" dirty="0">
              <a:solidFill>
                <a:srgbClr val="666666"/>
              </a:solidFill>
              <a:latin typeface="Roboto" panose="02000000000000000000" pitchFamily="2" charset="0"/>
              <a:ea typeface="Roboto" panose="02000000000000000000" pitchFamily="2" charset="0"/>
              <a:cs typeface="Roboto" panose="02000000000000000000" pitchFamily="2" charset="0"/>
            </a:endParaRPr>
          </a:p>
          <a:p>
            <a:endPar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endParaRPr>
          </a:p>
          <a:p>
            <a: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t>East Bay Investment Solutions and Discipline Wealth Solutions are independent from and unaffiliated with each other; however, Discipline Wealth Solutions has engaged East Bay Investment Solutions to provide nondiscretionary investment portfolio recommendations to Discipline Wealth Solutions. Discipline Wealth Solutions, to the exclusion of East Bay Investment Solutions, retains the discretionary authority to accept or reject East Bay Investment Solutions’ investment portfolio recommendations with respect to its clients’ accounts.</a:t>
            </a:r>
            <a:endParaRPr lang="en-US" sz="800" i="1" dirty="0">
              <a:solidFill>
                <a:srgbClr val="666666"/>
              </a:solidFill>
              <a:latin typeface="Roboto" panose="02000000000000000000" pitchFamily="2" charset="0"/>
              <a:ea typeface="Roboto" panose="02000000000000000000" pitchFamily="2" charset="0"/>
              <a:cs typeface="Roboto" panose="02000000000000000000" pitchFamily="2" charset="0"/>
            </a:endParaRPr>
          </a:p>
          <a:p>
            <a:b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br>
            <a: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t>This material contains general information, may be based on authorities that are subject to change, and is not a substitute for professional advice or services. This material does not constitute tax, consulting, business, financial, investment, legal or other professional advice, and you should consult a qualified professional advisor before taking any action based on the information herein. This material is confidential and intended for the exclusive use of clients or prospective clients of Discipline Wealth Solutions. Information has been obtained from a variety of sources believed to be reliable though not independently verified. To the extent capital markets assumptions or projections are used, actual returns, volatilities and correlations will differ from assumptions. Historical and forecasted information does not include advisory fees, transaction fees, custody fees, taxes or any other expenses associated with investable products. Actual fees and expenses will detract from performance. Past performance does not indicate future performance.</a:t>
            </a:r>
            <a:endParaRPr lang="en-US" sz="800" i="1" dirty="0">
              <a:solidFill>
                <a:srgbClr val="666666"/>
              </a:solidFill>
              <a:latin typeface="Roboto" panose="02000000000000000000" pitchFamily="2" charset="0"/>
              <a:ea typeface="Roboto" panose="02000000000000000000" pitchFamily="2" charset="0"/>
              <a:cs typeface="Roboto" panose="02000000000000000000" pitchFamily="2" charset="0"/>
            </a:endParaRPr>
          </a:p>
          <a:p>
            <a:b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br>
            <a: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t>The sole purpose of this material is to inform, and it is not intended to be an offer or solicitation to purchase or sell any security or other investment product. Investments mentioned in this material may not be suitable for all investors. Before making any investment, each investor should carefully consider the risks associated with the investment and make a determination based on the investor’s own particular circumstances, and carefully consider whether the investment is consistent with the investor’s investment objectives.</a:t>
            </a:r>
            <a:b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br>
            <a:b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br>
            <a:r>
              <a:rPr lang="en-US" sz="800" b="1" i="1" dirty="0">
                <a:solidFill>
                  <a:srgbClr val="666666"/>
                </a:solidFill>
                <a:latin typeface="Roboto" panose="02000000000000000000" pitchFamily="2" charset="0"/>
                <a:ea typeface="Roboto" panose="02000000000000000000" pitchFamily="2" charset="0"/>
                <a:cs typeface="Roboto" panose="02000000000000000000" pitchFamily="2" charset="0"/>
              </a:rPr>
              <a:t>Information in this material was prepared by East Bay Investment Solutions. Although information in this material has been obtained from sources believed to be reliable, East Bay Investment Solutions does not guarantee its accuracy, completeness or reliability and is not responsible or liable for any direct, indirect or consequential losses from its use. Any such information may be incomplete or condensed and is subject to change without notice.</a:t>
            </a:r>
            <a:r>
              <a:rPr lang="en-US" sz="800" i="1" dirty="0">
                <a:solidFill>
                  <a:srgbClr val="666666"/>
                </a:solidFill>
                <a:latin typeface="Roboto" panose="02000000000000000000" pitchFamily="2" charset="0"/>
                <a:ea typeface="Roboto" panose="02000000000000000000" pitchFamily="2" charset="0"/>
                <a:cs typeface="Roboto" panose="02000000000000000000" pitchFamily="2" charset="0"/>
              </a:rPr>
              <a:t> </a:t>
            </a:r>
          </a:p>
          <a:p>
            <a:endParaRPr lang="en-US" dirty="0"/>
          </a:p>
        </p:txBody>
      </p:sp>
    </p:spTree>
    <p:extLst>
      <p:ext uri="{BB962C8B-B14F-4D97-AF65-F5344CB8AC3E}">
        <p14:creationId xmlns:p14="http://schemas.microsoft.com/office/powerpoint/2010/main" val="3501739700"/>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05E18-3DCC-56EB-D551-169693257A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219F2D-AE2E-5BC6-A09D-CDF1F0E0D44C}"/>
              </a:ext>
            </a:extLst>
          </p:cNvPr>
          <p:cNvSpPr>
            <a:spLocks noGrp="1"/>
          </p:cNvSpPr>
          <p:nvPr>
            <p:ph type="title"/>
          </p:nvPr>
        </p:nvSpPr>
        <p:spPr/>
        <p:txBody>
          <a:bodyPr>
            <a:normAutofit/>
          </a:bodyPr>
          <a:lstStyle/>
          <a:p>
            <a:r>
              <a:rPr lang="en-US"/>
              <a:t>Q3 2025 by the numbers</a:t>
            </a:r>
          </a:p>
        </p:txBody>
      </p:sp>
      <p:sp>
        <p:nvSpPr>
          <p:cNvPr id="4" name="Content Placeholder 3">
            <a:extLst>
              <a:ext uri="{FF2B5EF4-FFF2-40B4-BE49-F238E27FC236}">
                <a16:creationId xmlns:a16="http://schemas.microsoft.com/office/drawing/2014/main" id="{516FBBFF-6EF1-5475-3EF2-356C80A0BB6A}"/>
              </a:ext>
            </a:extLst>
          </p:cNvPr>
          <p:cNvSpPr>
            <a:spLocks noGrp="1"/>
          </p:cNvSpPr>
          <p:nvPr>
            <p:ph idx="1"/>
          </p:nvPr>
        </p:nvSpPr>
        <p:spPr>
          <a:xfrm>
            <a:off x="628650" y="1211869"/>
            <a:ext cx="8049126" cy="3829238"/>
          </a:xfrm>
        </p:spPr>
        <p:txBody>
          <a:bodyPr>
            <a:noAutofit/>
          </a:bodyPr>
          <a:lstStyle/>
          <a:p>
            <a:r>
              <a:rPr lang="en-US" sz="1700">
                <a:solidFill>
                  <a:srgbClr val="00B050"/>
                </a:solidFill>
              </a:rPr>
              <a:t>4.00% - 4.25% </a:t>
            </a:r>
            <a:r>
              <a:rPr lang="en-US" sz="1700"/>
              <a:t>represents the current policy target range for the Federal Funds rate set by the Federal Reserve. As the Fed lowers rates, it has mixed implications for longer-term rates and financing costs for consumers.</a:t>
            </a:r>
          </a:p>
          <a:p>
            <a:r>
              <a:rPr lang="en-US" sz="1700">
                <a:solidFill>
                  <a:srgbClr val="00B050"/>
                </a:solidFill>
              </a:rPr>
              <a:t>$211 billion </a:t>
            </a:r>
            <a:r>
              <a:rPr lang="en-US" sz="1700"/>
              <a:t>is the cumulative amount of capital estimated to have been spent on artificial-intelligence projects by the end of last year by major technology companies. So far markets have rewarded this behavior but eventually profits will need to follow.</a:t>
            </a:r>
          </a:p>
          <a:p>
            <a:r>
              <a:rPr lang="en-US" sz="1700">
                <a:solidFill>
                  <a:srgbClr val="00B050"/>
                </a:solidFill>
              </a:rPr>
              <a:t>+0.11% </a:t>
            </a:r>
            <a:r>
              <a:rPr lang="en-US" sz="1700"/>
              <a:t>is the average S&amp;P 500 Index performance during prior federal government shutdowns.</a:t>
            </a:r>
          </a:p>
          <a:p>
            <a:r>
              <a:rPr lang="en-US" sz="1700">
                <a:solidFill>
                  <a:srgbClr val="00B050"/>
                </a:solidFill>
              </a:rPr>
              <a:t>+12.6% </a:t>
            </a:r>
            <a:r>
              <a:rPr lang="en-US" sz="1700"/>
              <a:t>is the YTD return of a portfolio comprised of 60% MSCI ACWI and 40% Bloomberg Global Aggregate (hedged USD).  In other words, despite the unnerving headlines so far this year, a globally balanced portfolio comprised of both stocks and bonds is now trailing the S&amp;P 500 by 2.2% YTD.</a:t>
            </a:r>
          </a:p>
        </p:txBody>
      </p:sp>
      <p:sp>
        <p:nvSpPr>
          <p:cNvPr id="3" name="Slide Number Placeholder 2">
            <a:extLst>
              <a:ext uri="{FF2B5EF4-FFF2-40B4-BE49-F238E27FC236}">
                <a16:creationId xmlns:a16="http://schemas.microsoft.com/office/drawing/2014/main" id="{FC61F1FB-76F9-9259-C3DC-464A7E77D9E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1963753195"/>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6DC62-DAF4-FD27-D407-4FC5FD310B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87C0D9-9224-9B40-4648-47F7C31788A9}"/>
              </a:ext>
            </a:extLst>
          </p:cNvPr>
          <p:cNvSpPr>
            <a:spLocks noGrp="1"/>
          </p:cNvSpPr>
          <p:nvPr>
            <p:ph type="title"/>
          </p:nvPr>
        </p:nvSpPr>
        <p:spPr/>
        <p:txBody>
          <a:bodyPr/>
          <a:lstStyle/>
          <a:p>
            <a:r>
              <a:rPr lang="en-US"/>
              <a:t>Resilience in economic growth</a:t>
            </a:r>
          </a:p>
        </p:txBody>
      </p:sp>
      <p:sp>
        <p:nvSpPr>
          <p:cNvPr id="4" name="Slide Number Placeholder 3">
            <a:extLst>
              <a:ext uri="{FF2B5EF4-FFF2-40B4-BE49-F238E27FC236}">
                <a16:creationId xmlns:a16="http://schemas.microsoft.com/office/drawing/2014/main" id="{B6962354-99E5-E614-8233-78772C857D1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pic>
        <p:nvPicPr>
          <p:cNvPr id="6" name="Picture 5">
            <a:extLst>
              <a:ext uri="{FF2B5EF4-FFF2-40B4-BE49-F238E27FC236}">
                <a16:creationId xmlns:a16="http://schemas.microsoft.com/office/drawing/2014/main" id="{FDB8EF57-11AB-36D7-DFBA-0CA45D2F5061}"/>
              </a:ext>
            </a:extLst>
          </p:cNvPr>
          <p:cNvPicPr>
            <a:picLocks noChangeAspect="1"/>
          </p:cNvPicPr>
          <p:nvPr/>
        </p:nvPicPr>
        <p:blipFill>
          <a:blip r:embed="rId3"/>
          <a:stretch>
            <a:fillRect/>
          </a:stretch>
        </p:blipFill>
        <p:spPr>
          <a:xfrm>
            <a:off x="742230" y="965442"/>
            <a:ext cx="7324083" cy="3723194"/>
          </a:xfrm>
          <a:prstGeom prst="rect">
            <a:avLst/>
          </a:prstGeom>
        </p:spPr>
      </p:pic>
      <p:sp>
        <p:nvSpPr>
          <p:cNvPr id="7" name="TextBox 6">
            <a:extLst>
              <a:ext uri="{FF2B5EF4-FFF2-40B4-BE49-F238E27FC236}">
                <a16:creationId xmlns:a16="http://schemas.microsoft.com/office/drawing/2014/main" id="{F2AECA73-3AAF-2F6C-C88B-349E21C40FB4}"/>
              </a:ext>
            </a:extLst>
          </p:cNvPr>
          <p:cNvSpPr txBox="1"/>
          <p:nvPr/>
        </p:nvSpPr>
        <p:spPr>
          <a:xfrm>
            <a:off x="742230" y="4695342"/>
            <a:ext cx="8261190" cy="215444"/>
          </a:xfrm>
          <a:prstGeom prst="rect">
            <a:avLst/>
          </a:prstGeom>
          <a:noFill/>
        </p:spPr>
        <p:txBody>
          <a:bodyPr wrap="square" rtlCol="0">
            <a:spAutoFit/>
          </a:bodyPr>
          <a:lstStyle/>
          <a:p>
            <a:r>
              <a:rPr lang="en-US" sz="800">
                <a:latin typeface="+mj-lt"/>
                <a:ea typeface="Roboto Condensed" panose="020B0604020202020204" charset="0"/>
              </a:rPr>
              <a:t>Source: BEA, FactSet, J.P. Morgan Asset Management. Guide to the Markets – U.S. Data are as of September 30, 2025.</a:t>
            </a:r>
          </a:p>
        </p:txBody>
      </p:sp>
    </p:spTree>
    <p:extLst>
      <p:ext uri="{BB962C8B-B14F-4D97-AF65-F5344CB8AC3E}">
        <p14:creationId xmlns:p14="http://schemas.microsoft.com/office/powerpoint/2010/main" val="1434416219"/>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4F52F-5C73-D34B-07F5-10F9FDA6BB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586D20-2490-49FB-F608-C2B6DF018A96}"/>
              </a:ext>
            </a:extLst>
          </p:cNvPr>
          <p:cNvSpPr>
            <a:spLocks noGrp="1"/>
          </p:cNvSpPr>
          <p:nvPr>
            <p:ph type="title"/>
          </p:nvPr>
        </p:nvSpPr>
        <p:spPr/>
        <p:txBody>
          <a:bodyPr/>
          <a:lstStyle/>
          <a:p>
            <a:r>
              <a:rPr lang="en-US"/>
              <a:t>A softening labor market</a:t>
            </a:r>
          </a:p>
        </p:txBody>
      </p:sp>
      <p:sp>
        <p:nvSpPr>
          <p:cNvPr id="4" name="Slide Number Placeholder 3">
            <a:extLst>
              <a:ext uri="{FF2B5EF4-FFF2-40B4-BE49-F238E27FC236}">
                <a16:creationId xmlns:a16="http://schemas.microsoft.com/office/drawing/2014/main" id="{340AC60B-855B-6F1C-0A78-B8AF51D9357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5" name="Picture 4">
            <a:extLst>
              <a:ext uri="{FF2B5EF4-FFF2-40B4-BE49-F238E27FC236}">
                <a16:creationId xmlns:a16="http://schemas.microsoft.com/office/drawing/2014/main" id="{C5A94977-A3CB-6E5A-F212-1DC09AB49872}"/>
              </a:ext>
            </a:extLst>
          </p:cNvPr>
          <p:cNvPicPr>
            <a:picLocks noChangeAspect="1"/>
          </p:cNvPicPr>
          <p:nvPr/>
        </p:nvPicPr>
        <p:blipFill>
          <a:blip r:embed="rId3"/>
          <a:stretch>
            <a:fillRect/>
          </a:stretch>
        </p:blipFill>
        <p:spPr>
          <a:xfrm>
            <a:off x="628650" y="1044280"/>
            <a:ext cx="7215596" cy="3460192"/>
          </a:xfrm>
          <a:prstGeom prst="rect">
            <a:avLst/>
          </a:prstGeom>
        </p:spPr>
      </p:pic>
      <p:sp>
        <p:nvSpPr>
          <p:cNvPr id="6" name="TextBox 5">
            <a:extLst>
              <a:ext uri="{FF2B5EF4-FFF2-40B4-BE49-F238E27FC236}">
                <a16:creationId xmlns:a16="http://schemas.microsoft.com/office/drawing/2014/main" id="{53FF3EBE-BA51-FDAF-F7CA-CA22C3B2680A}"/>
              </a:ext>
            </a:extLst>
          </p:cNvPr>
          <p:cNvSpPr txBox="1"/>
          <p:nvPr/>
        </p:nvSpPr>
        <p:spPr>
          <a:xfrm>
            <a:off x="742230" y="4695342"/>
            <a:ext cx="8261190" cy="215444"/>
          </a:xfrm>
          <a:prstGeom prst="rect">
            <a:avLst/>
          </a:prstGeom>
          <a:noFill/>
        </p:spPr>
        <p:txBody>
          <a:bodyPr wrap="square" rtlCol="0">
            <a:spAutoFit/>
          </a:bodyPr>
          <a:lstStyle/>
          <a:p>
            <a:r>
              <a:rPr lang="en-US" sz="800">
                <a:latin typeface="+mj-lt"/>
                <a:ea typeface="Roboto Condensed" panose="020B0604020202020204" charset="0"/>
              </a:rPr>
              <a:t>Source: BlackRock Investment Institute, U.S. Bureau of Labor Statistics, with data from Haver Analytics, September 2025.</a:t>
            </a:r>
          </a:p>
        </p:txBody>
      </p:sp>
    </p:spTree>
    <p:extLst>
      <p:ext uri="{BB962C8B-B14F-4D97-AF65-F5344CB8AC3E}">
        <p14:creationId xmlns:p14="http://schemas.microsoft.com/office/powerpoint/2010/main" val="3258703380"/>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E4281-E4DF-6CE8-0065-5325F48905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F914B3-6B6F-42CE-B802-C525BEE823BC}"/>
              </a:ext>
            </a:extLst>
          </p:cNvPr>
          <p:cNvSpPr>
            <a:spLocks noGrp="1"/>
          </p:cNvSpPr>
          <p:nvPr>
            <p:ph type="title"/>
          </p:nvPr>
        </p:nvSpPr>
        <p:spPr/>
        <p:txBody>
          <a:bodyPr/>
          <a:lstStyle/>
          <a:p>
            <a:r>
              <a:rPr lang="en-US"/>
              <a:t>Can the Fed maintain balance?</a:t>
            </a:r>
          </a:p>
        </p:txBody>
      </p:sp>
      <p:sp>
        <p:nvSpPr>
          <p:cNvPr id="4" name="Slide Number Placeholder 3">
            <a:extLst>
              <a:ext uri="{FF2B5EF4-FFF2-40B4-BE49-F238E27FC236}">
                <a16:creationId xmlns:a16="http://schemas.microsoft.com/office/drawing/2014/main" id="{6ECA17A9-BB4A-3F5D-FDDB-865A498B3AB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6" name="Picture 5">
            <a:extLst>
              <a:ext uri="{FF2B5EF4-FFF2-40B4-BE49-F238E27FC236}">
                <a16:creationId xmlns:a16="http://schemas.microsoft.com/office/drawing/2014/main" id="{A9A62272-BF5B-94F5-98ED-C53A98FC957A}"/>
              </a:ext>
            </a:extLst>
          </p:cNvPr>
          <p:cNvPicPr>
            <a:picLocks noChangeAspect="1"/>
          </p:cNvPicPr>
          <p:nvPr/>
        </p:nvPicPr>
        <p:blipFill>
          <a:blip r:embed="rId3"/>
          <a:srcRect/>
          <a:stretch/>
        </p:blipFill>
        <p:spPr>
          <a:xfrm>
            <a:off x="628650" y="1268016"/>
            <a:ext cx="8116933" cy="2869666"/>
          </a:xfrm>
          <a:prstGeom prst="rect">
            <a:avLst/>
          </a:prstGeom>
        </p:spPr>
      </p:pic>
      <p:sp>
        <p:nvSpPr>
          <p:cNvPr id="7" name="TextBox 6">
            <a:extLst>
              <a:ext uri="{FF2B5EF4-FFF2-40B4-BE49-F238E27FC236}">
                <a16:creationId xmlns:a16="http://schemas.microsoft.com/office/drawing/2014/main" id="{CE41D290-4212-BABC-81E7-7D503D09D94B}"/>
              </a:ext>
            </a:extLst>
          </p:cNvPr>
          <p:cNvSpPr txBox="1"/>
          <p:nvPr/>
        </p:nvSpPr>
        <p:spPr>
          <a:xfrm>
            <a:off x="4075610" y="1809205"/>
            <a:ext cx="2455818" cy="400110"/>
          </a:xfrm>
          <a:prstGeom prst="rect">
            <a:avLst/>
          </a:prstGeom>
          <a:solidFill>
            <a:schemeClr val="bg1"/>
          </a:solidFill>
          <a:ln>
            <a:solidFill>
              <a:schemeClr val="tx1"/>
            </a:solidFill>
          </a:ln>
        </p:spPr>
        <p:txBody>
          <a:bodyPr wrap="square" rtlCol="0">
            <a:spAutoFit/>
          </a:bodyPr>
          <a:lstStyle/>
          <a:p>
            <a:r>
              <a:rPr lang="en-US" sz="1000"/>
              <a:t>1960 – 2025 average values: unemployment (5.9%), Core PCE (3.2%)</a:t>
            </a:r>
          </a:p>
        </p:txBody>
      </p:sp>
      <p:cxnSp>
        <p:nvCxnSpPr>
          <p:cNvPr id="9" name="Straight Connector 8">
            <a:extLst>
              <a:ext uri="{FF2B5EF4-FFF2-40B4-BE49-F238E27FC236}">
                <a16:creationId xmlns:a16="http://schemas.microsoft.com/office/drawing/2014/main" id="{38563255-91C5-4D7C-B658-21184C55F430}"/>
              </a:ext>
            </a:extLst>
          </p:cNvPr>
          <p:cNvCxnSpPr/>
          <p:nvPr/>
        </p:nvCxnSpPr>
        <p:spPr>
          <a:xfrm flipH="1" flipV="1">
            <a:off x="5303519" y="2209315"/>
            <a:ext cx="65315" cy="671045"/>
          </a:xfrm>
          <a:prstGeom prst="line">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 name="Straight Connector 9">
            <a:extLst>
              <a:ext uri="{FF2B5EF4-FFF2-40B4-BE49-F238E27FC236}">
                <a16:creationId xmlns:a16="http://schemas.microsoft.com/office/drawing/2014/main" id="{12315C27-66AB-45D3-437D-6781AEB3129D}"/>
              </a:ext>
            </a:extLst>
          </p:cNvPr>
          <p:cNvCxnSpPr>
            <a:cxnSpLocks/>
          </p:cNvCxnSpPr>
          <p:nvPr/>
        </p:nvCxnSpPr>
        <p:spPr>
          <a:xfrm flipV="1">
            <a:off x="4963886" y="2209315"/>
            <a:ext cx="54427" cy="1043336"/>
          </a:xfrm>
          <a:prstGeom prst="line">
            <a:avLst/>
          </a:prstGeom>
          <a:ln w="19050"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240212715"/>
      </p:ext>
    </p:extLst>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8C9DB0-5FEC-047F-D1E8-3C8613CC8404}"/>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26AB70-9E9E-5852-FA29-1523D429BDE5}"/>
              </a:ext>
            </a:extLst>
          </p:cNvPr>
          <p:cNvSpPr>
            <a:spLocks noGrp="1"/>
          </p:cNvSpPr>
          <p:nvPr>
            <p:ph type="title"/>
          </p:nvPr>
        </p:nvSpPr>
        <p:spPr>
          <a:xfrm>
            <a:off x="628650" y="138603"/>
            <a:ext cx="7886700" cy="1129413"/>
          </a:xfrm>
        </p:spPr>
        <p:txBody>
          <a:bodyPr vert="horz" lIns="91440" tIns="45720" rIns="91440" bIns="45720" rtlCol="0" anchor="ctr">
            <a:normAutofit/>
          </a:bodyPr>
          <a:lstStyle/>
          <a:p>
            <a:pPr defTabSz="914400"/>
            <a:r>
              <a:rPr lang="en-US" kern="1200">
                <a:solidFill>
                  <a:schemeClr val="tx1"/>
                </a:solidFill>
                <a:latin typeface="+mj-lt"/>
                <a:ea typeface="+mj-ea"/>
                <a:cs typeface="+mj-cs"/>
              </a:rPr>
              <a:t>Fed</a:t>
            </a:r>
            <a:r>
              <a:rPr lang="en-US"/>
              <a:t> m</a:t>
            </a:r>
            <a:r>
              <a:rPr lang="en-US" kern="1200">
                <a:solidFill>
                  <a:schemeClr val="tx1"/>
                </a:solidFill>
                <a:latin typeface="+mj-lt"/>
                <a:ea typeface="+mj-ea"/>
                <a:cs typeface="+mj-cs"/>
              </a:rPr>
              <a:t>oves and the 10-y</a:t>
            </a:r>
            <a:r>
              <a:rPr lang="en-US"/>
              <a:t>ea</a:t>
            </a:r>
            <a:r>
              <a:rPr lang="en-US" kern="1200">
                <a:solidFill>
                  <a:schemeClr val="tx1"/>
                </a:solidFill>
                <a:latin typeface="+mj-lt"/>
                <a:ea typeface="+mj-ea"/>
                <a:cs typeface="+mj-cs"/>
              </a:rPr>
              <a:t>r (Jan 83’ - Dec 24’)</a:t>
            </a:r>
          </a:p>
        </p:txBody>
      </p:sp>
      <p:pic>
        <p:nvPicPr>
          <p:cNvPr id="6" name="Picture 5">
            <a:extLst>
              <a:ext uri="{FF2B5EF4-FFF2-40B4-BE49-F238E27FC236}">
                <a16:creationId xmlns:a16="http://schemas.microsoft.com/office/drawing/2014/main" id="{BE07B3AB-ED7D-75FE-4016-28EA28E7CE4E}"/>
              </a:ext>
            </a:extLst>
          </p:cNvPr>
          <p:cNvPicPr>
            <a:picLocks noChangeAspect="1"/>
          </p:cNvPicPr>
          <p:nvPr/>
        </p:nvPicPr>
        <p:blipFill>
          <a:blip r:embed="rId3"/>
          <a:stretch>
            <a:fillRect/>
          </a:stretch>
        </p:blipFill>
        <p:spPr>
          <a:xfrm>
            <a:off x="1994435" y="940832"/>
            <a:ext cx="4740578" cy="3650244"/>
          </a:xfrm>
          <a:prstGeom prst="rect">
            <a:avLst/>
          </a:prstGeom>
        </p:spPr>
      </p:pic>
      <p:sp>
        <p:nvSpPr>
          <p:cNvPr id="4" name="Slide Number Placeholder 3">
            <a:extLst>
              <a:ext uri="{FF2B5EF4-FFF2-40B4-BE49-F238E27FC236}">
                <a16:creationId xmlns:a16="http://schemas.microsoft.com/office/drawing/2014/main" id="{720A98E0-4BAA-F2DD-F572-9DA98027950A}"/>
              </a:ext>
            </a:extLst>
          </p:cNvPr>
          <p:cNvSpPr>
            <a:spLocks noGrp="1"/>
          </p:cNvSpPr>
          <p:nvPr>
            <p:ph type="sldNum" sz="quarter" idx="12"/>
          </p:nvPr>
        </p:nvSpPr>
        <p:spPr>
          <a:xfrm>
            <a:off x="6457950" y="4767262"/>
            <a:ext cx="2057400" cy="273844"/>
          </a:xfrm>
        </p:spPr>
        <p:txBody>
          <a:bodyPr vert="horz" lIns="91440" tIns="45720" rIns="91440" bIns="45720" rtlCol="0" anchor="ctr">
            <a:normAutofit/>
          </a:bodyPr>
          <a:lstStyle/>
          <a:p>
            <a:pPr lvl="0" indent="0">
              <a:lnSpc>
                <a:spcPct val="90000"/>
              </a:lnSpc>
              <a:spcBef>
                <a:spcPts val="0"/>
              </a:spcBef>
              <a:spcAft>
                <a:spcPts val="600"/>
              </a:spcAft>
              <a:buNone/>
            </a:pPr>
            <a:fld id="{00000000-1234-1234-1234-123412341234}" type="slidenum">
              <a:rPr lang="en-US" sz="1200" smtClean="0"/>
              <a:pPr lvl="0" indent="0">
                <a:lnSpc>
                  <a:spcPct val="90000"/>
                </a:lnSpc>
                <a:spcBef>
                  <a:spcPts val="0"/>
                </a:spcBef>
                <a:spcAft>
                  <a:spcPts val="600"/>
                </a:spcAft>
                <a:buNone/>
              </a:pPr>
              <a:t>7</a:t>
            </a:fld>
            <a:endParaRPr lang="en-US" sz="1200"/>
          </a:p>
        </p:txBody>
      </p:sp>
      <p:sp>
        <p:nvSpPr>
          <p:cNvPr id="7" name="TextBox 6">
            <a:extLst>
              <a:ext uri="{FF2B5EF4-FFF2-40B4-BE49-F238E27FC236}">
                <a16:creationId xmlns:a16="http://schemas.microsoft.com/office/drawing/2014/main" id="{79FC66BC-7DE5-11BB-BB77-81828375A31E}"/>
              </a:ext>
            </a:extLst>
          </p:cNvPr>
          <p:cNvSpPr txBox="1"/>
          <p:nvPr/>
        </p:nvSpPr>
        <p:spPr>
          <a:xfrm>
            <a:off x="419517" y="4591076"/>
            <a:ext cx="7542294" cy="584775"/>
          </a:xfrm>
          <a:prstGeom prst="rect">
            <a:avLst/>
          </a:prstGeom>
          <a:noFill/>
        </p:spPr>
        <p:txBody>
          <a:bodyPr wrap="square" rtlCol="0">
            <a:spAutoFit/>
          </a:bodyPr>
          <a:lstStyle/>
          <a:p>
            <a:r>
              <a:rPr lang="en-US" sz="800">
                <a:latin typeface="+mj-lt"/>
                <a:ea typeface="Roboto Condensed" panose="020B0604020202020204" charset="0"/>
              </a:rPr>
              <a:t>Source: Dimensional Fund Advisors, Federal Reserve Economic Data (FRED) from the Federal Reserve Bank of St. Louis. Data series used: Market Yield on US Treasury Securities at 10-Year Constant Maturity, Quoted on an Investment Basis, Percent, Daily, Not Seasonally Adjusted (DGS10); Federal Funds Target Rate (DISCONTINUED), Percent, Daily, Not Seasonally Adjusted (DFEDTAR); and Federal Funds Target Range - Upper Limit, Percent, Daily, Not Seasonally Adjusted (DFEDTARU). Circles corresponding to a rate cut do not sum to 100% due to monthly periods of no yield change for the 10-Year US Treasury note.</a:t>
            </a:r>
          </a:p>
        </p:txBody>
      </p:sp>
    </p:spTree>
    <p:extLst>
      <p:ext uri="{BB962C8B-B14F-4D97-AF65-F5344CB8AC3E}">
        <p14:creationId xmlns:p14="http://schemas.microsoft.com/office/powerpoint/2010/main" val="4136299784"/>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A321F-CE01-4A69-850A-0FA71B28D624}"/>
              </a:ext>
            </a:extLst>
          </p:cNvPr>
          <p:cNvSpPr>
            <a:spLocks noGrp="1"/>
          </p:cNvSpPr>
          <p:nvPr>
            <p:ph type="title"/>
          </p:nvPr>
        </p:nvSpPr>
        <p:spPr>
          <a:xfrm>
            <a:off x="628650" y="-43163"/>
            <a:ext cx="7886700" cy="994172"/>
          </a:xfrm>
        </p:spPr>
        <p:txBody>
          <a:bodyPr>
            <a:normAutofit/>
          </a:bodyPr>
          <a:lstStyle/>
          <a:p>
            <a:r>
              <a:rPr lang="en-US"/>
              <a:t>Global bond returns</a:t>
            </a:r>
          </a:p>
        </p:txBody>
      </p:sp>
      <p:sp>
        <p:nvSpPr>
          <p:cNvPr id="3" name="Slide Number Placeholder 2">
            <a:extLst>
              <a:ext uri="{FF2B5EF4-FFF2-40B4-BE49-F238E27FC236}">
                <a16:creationId xmlns:a16="http://schemas.microsoft.com/office/drawing/2014/main" id="{5D6D036E-2FAD-4E70-B008-C79ACB554EB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
        <p:nvSpPr>
          <p:cNvPr id="8" name="TextBox 7">
            <a:extLst>
              <a:ext uri="{FF2B5EF4-FFF2-40B4-BE49-F238E27FC236}">
                <a16:creationId xmlns:a16="http://schemas.microsoft.com/office/drawing/2014/main" id="{299BDB2B-45EC-4956-AD24-D701F8F4773D}"/>
              </a:ext>
            </a:extLst>
          </p:cNvPr>
          <p:cNvSpPr txBox="1"/>
          <p:nvPr/>
        </p:nvSpPr>
        <p:spPr>
          <a:xfrm>
            <a:off x="2267338" y="4833357"/>
            <a:ext cx="8126963" cy="215444"/>
          </a:xfrm>
          <a:prstGeom prst="rect">
            <a:avLst/>
          </a:prstGeom>
          <a:noFill/>
        </p:spPr>
        <p:txBody>
          <a:bodyPr wrap="square" rtlCol="0">
            <a:spAutoFit/>
          </a:bodyPr>
          <a:lstStyle/>
          <a:p>
            <a:r>
              <a:rPr lang="en-US" sz="800">
                <a:latin typeface="+mj-lt"/>
                <a:ea typeface="Roboto Condensed" panose="020B0604020202020204" charset="0"/>
              </a:rPr>
              <a:t>Source: Morningstar, Bloomberg and ICE </a:t>
            </a:r>
            <a:r>
              <a:rPr lang="en-US" sz="800" err="1">
                <a:latin typeface="+mj-lt"/>
                <a:ea typeface="Roboto Condensed" panose="020B0604020202020204" charset="0"/>
              </a:rPr>
              <a:t>BofA</a:t>
            </a:r>
            <a:r>
              <a:rPr lang="en-US" sz="800">
                <a:latin typeface="+mj-lt"/>
                <a:ea typeface="Roboto Condensed" panose="020B0604020202020204" charset="0"/>
              </a:rPr>
              <a:t> ML benchmarks shown.  Past performance is not indicative of future results</a:t>
            </a:r>
            <a:r>
              <a:rPr lang="en-US" sz="800">
                <a:latin typeface="Roboto Condensed" panose="020B0604020202020204" charset="0"/>
                <a:ea typeface="Roboto Condensed" panose="020B0604020202020204" charset="0"/>
              </a:rPr>
              <a:t>.</a:t>
            </a:r>
          </a:p>
        </p:txBody>
      </p:sp>
      <p:graphicFrame>
        <p:nvGraphicFramePr>
          <p:cNvPr id="11" name="Chart 10">
            <a:extLst>
              <a:ext uri="{FF2B5EF4-FFF2-40B4-BE49-F238E27FC236}">
                <a16:creationId xmlns:a16="http://schemas.microsoft.com/office/drawing/2014/main" id="{10EC749F-3AD0-470E-8264-ED2A5269F632}"/>
              </a:ext>
            </a:extLst>
          </p:cNvPr>
          <p:cNvGraphicFramePr/>
          <p:nvPr>
            <p:extLst>
              <p:ext uri="{D42A27DB-BD31-4B8C-83A1-F6EECF244321}">
                <p14:modId xmlns:p14="http://schemas.microsoft.com/office/powerpoint/2010/main" val="1126696140"/>
              </p:ext>
            </p:extLst>
          </p:nvPr>
        </p:nvGraphicFramePr>
        <p:xfrm>
          <a:off x="1976240" y="589674"/>
          <a:ext cx="5791200" cy="37453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3934039"/>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041D8-FFA9-19D0-4834-E8AB5BE33914}"/>
              </a:ext>
            </a:extLst>
          </p:cNvPr>
          <p:cNvSpPr>
            <a:spLocks noGrp="1"/>
          </p:cNvSpPr>
          <p:nvPr>
            <p:ph type="title"/>
          </p:nvPr>
        </p:nvSpPr>
        <p:spPr>
          <a:xfrm>
            <a:off x="628650" y="12180"/>
            <a:ext cx="7886700" cy="994172"/>
          </a:xfrm>
        </p:spPr>
        <p:txBody>
          <a:bodyPr/>
          <a:lstStyle/>
          <a:p>
            <a:r>
              <a:rPr lang="en-US"/>
              <a:t>Yield curve changes</a:t>
            </a:r>
          </a:p>
        </p:txBody>
      </p:sp>
      <p:sp>
        <p:nvSpPr>
          <p:cNvPr id="3" name="Slide Number Placeholder 2">
            <a:extLst>
              <a:ext uri="{FF2B5EF4-FFF2-40B4-BE49-F238E27FC236}">
                <a16:creationId xmlns:a16="http://schemas.microsoft.com/office/drawing/2014/main" id="{18DEDC66-9751-F2E4-03B0-8207A76F8CD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11" name="Picture 10">
            <a:extLst>
              <a:ext uri="{FF2B5EF4-FFF2-40B4-BE49-F238E27FC236}">
                <a16:creationId xmlns:a16="http://schemas.microsoft.com/office/drawing/2014/main" id="{E155E316-CDF5-0865-F6E0-9ADBF87EEC67}"/>
              </a:ext>
            </a:extLst>
          </p:cNvPr>
          <p:cNvPicPr>
            <a:picLocks noChangeAspect="1"/>
          </p:cNvPicPr>
          <p:nvPr/>
        </p:nvPicPr>
        <p:blipFill>
          <a:blip r:embed="rId3"/>
          <a:srcRect/>
          <a:stretch/>
        </p:blipFill>
        <p:spPr>
          <a:xfrm>
            <a:off x="359730" y="1403353"/>
            <a:ext cx="4083124" cy="2797968"/>
          </a:xfrm>
          <a:prstGeom prst="rect">
            <a:avLst/>
          </a:prstGeom>
        </p:spPr>
      </p:pic>
      <p:pic>
        <p:nvPicPr>
          <p:cNvPr id="13" name="Picture 12">
            <a:extLst>
              <a:ext uri="{FF2B5EF4-FFF2-40B4-BE49-F238E27FC236}">
                <a16:creationId xmlns:a16="http://schemas.microsoft.com/office/drawing/2014/main" id="{F20D45DB-ACD9-BCF9-DBCD-2BCCADDEB39B}"/>
              </a:ext>
            </a:extLst>
          </p:cNvPr>
          <p:cNvPicPr>
            <a:picLocks noChangeAspect="1"/>
          </p:cNvPicPr>
          <p:nvPr/>
        </p:nvPicPr>
        <p:blipFill>
          <a:blip r:embed="rId4"/>
          <a:srcRect/>
          <a:stretch/>
        </p:blipFill>
        <p:spPr>
          <a:xfrm>
            <a:off x="4586512" y="1454362"/>
            <a:ext cx="4000611" cy="2753109"/>
          </a:xfrm>
          <a:prstGeom prst="rect">
            <a:avLst/>
          </a:prstGeom>
        </p:spPr>
      </p:pic>
      <p:sp>
        <p:nvSpPr>
          <p:cNvPr id="14" name="TextBox 13">
            <a:extLst>
              <a:ext uri="{FF2B5EF4-FFF2-40B4-BE49-F238E27FC236}">
                <a16:creationId xmlns:a16="http://schemas.microsoft.com/office/drawing/2014/main" id="{A7B8EA55-39C5-05D9-229B-8615E6532A13}"/>
              </a:ext>
            </a:extLst>
          </p:cNvPr>
          <p:cNvSpPr txBox="1"/>
          <p:nvPr/>
        </p:nvSpPr>
        <p:spPr>
          <a:xfrm>
            <a:off x="5557962" y="4904185"/>
            <a:ext cx="2639833" cy="215444"/>
          </a:xfrm>
          <a:prstGeom prst="rect">
            <a:avLst/>
          </a:prstGeom>
          <a:noFill/>
        </p:spPr>
        <p:txBody>
          <a:bodyPr wrap="square" rtlCol="0">
            <a:spAutoFit/>
          </a:bodyPr>
          <a:lstStyle/>
          <a:p>
            <a:r>
              <a:rPr lang="en-US" sz="800"/>
              <a:t>Source: </a:t>
            </a:r>
            <a:r>
              <a:rPr lang="en-US" sz="800" err="1"/>
              <a:t>Avantis</a:t>
            </a:r>
            <a:r>
              <a:rPr lang="en-US" sz="800"/>
              <a:t> Investors, Bloomberg, data as of 9/30/2025</a:t>
            </a:r>
          </a:p>
        </p:txBody>
      </p:sp>
    </p:spTree>
    <p:extLst>
      <p:ext uri="{BB962C8B-B14F-4D97-AF65-F5344CB8AC3E}">
        <p14:creationId xmlns:p14="http://schemas.microsoft.com/office/powerpoint/2010/main" val="3060664728"/>
      </p:ext>
    </p:extLst>
  </p:cSld>
  <p:clrMapOvr>
    <a:masterClrMapping/>
  </p:clrMapOvr>
  <p:transition>
    <p:fade thruBlk="1"/>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Label">
  <a:themeElements>
    <a:clrScheme name="Custom 1">
      <a:dk1>
        <a:srgbClr val="1C252B"/>
      </a:dk1>
      <a:lt1>
        <a:srgbClr val="FFFFFF"/>
      </a:lt1>
      <a:dk2>
        <a:srgbClr val="768693"/>
      </a:dk2>
      <a:lt2>
        <a:srgbClr val="D8E0E2"/>
      </a:lt2>
      <a:accent1>
        <a:srgbClr val="0099A9"/>
      </a:accent1>
      <a:accent2>
        <a:srgbClr val="BAC8C4"/>
      </a:accent2>
      <a:accent3>
        <a:srgbClr val="002856"/>
      </a:accent3>
      <a:accent4>
        <a:srgbClr val="1A418A"/>
      </a:accent4>
      <a:accent5>
        <a:srgbClr val="4BACC6"/>
      </a:accent5>
      <a:accent6>
        <a:srgbClr val="CBB54C"/>
      </a:accent6>
      <a:hlink>
        <a:srgbClr val="0000FF"/>
      </a:hlink>
      <a:folHlink>
        <a:srgbClr val="800080"/>
      </a:folHlink>
    </a:clrScheme>
    <a:fontScheme name="Office 2">
      <a:majorFont>
        <a:latin typeface="Roboto Black"/>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Roboto Regular"/>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lgn="l">
          <a:spcAft>
            <a:spcPts val="1200"/>
          </a:spcAft>
          <a:buClr>
            <a:schemeClr val="accent1"/>
          </a:buClr>
          <a:defRPr sz="1200" dirty="0" smtClean="0">
            <a:solidFill>
              <a:srgbClr val="FF0000"/>
            </a:solidFill>
            <a:latin typeface="Arial" panose="020B0604020202020204" pitchFamily="34" charset="0"/>
            <a:cs typeface="Arial" panose="020B0604020202020204" pitchFamily="34" charset="0"/>
          </a:defRPr>
        </a:defPPr>
      </a:lstStyle>
    </a:txDef>
  </a:objectDefaults>
  <a:extraClrSchemeLst/>
</a:theme>
</file>

<file path=ppt/theme/theme3.xml><?xml version="1.0" encoding="utf-8"?>
<a:theme xmlns:a="http://schemas.openxmlformats.org/drawingml/2006/main" name="1_White Label">
  <a:themeElements>
    <a:clrScheme name="Custom 1">
      <a:dk1>
        <a:srgbClr val="1C252B"/>
      </a:dk1>
      <a:lt1>
        <a:srgbClr val="FFFFFF"/>
      </a:lt1>
      <a:dk2>
        <a:srgbClr val="768693"/>
      </a:dk2>
      <a:lt2>
        <a:srgbClr val="D8E0E2"/>
      </a:lt2>
      <a:accent1>
        <a:srgbClr val="0099A9"/>
      </a:accent1>
      <a:accent2>
        <a:srgbClr val="BAC8C4"/>
      </a:accent2>
      <a:accent3>
        <a:srgbClr val="002856"/>
      </a:accent3>
      <a:accent4>
        <a:srgbClr val="1A418A"/>
      </a:accent4>
      <a:accent5>
        <a:srgbClr val="4BACC6"/>
      </a:accent5>
      <a:accent6>
        <a:srgbClr val="CBB54C"/>
      </a:accent6>
      <a:hlink>
        <a:srgbClr val="0000FF"/>
      </a:hlink>
      <a:folHlink>
        <a:srgbClr val="800080"/>
      </a:folHlink>
    </a:clrScheme>
    <a:fontScheme name="Office 2">
      <a:majorFont>
        <a:latin typeface="Roboto Black"/>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Roboto Regular"/>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lgn="l">
          <a:spcAft>
            <a:spcPts val="1200"/>
          </a:spcAft>
          <a:buClr>
            <a:schemeClr val="accent1"/>
          </a:buClr>
          <a:defRPr sz="1200" dirty="0" smtClean="0">
            <a:solidFill>
              <a:srgbClr val="FF0000"/>
            </a:solidFill>
            <a:latin typeface="Arial" panose="020B0604020202020204" pitchFamily="34" charset="0"/>
            <a:cs typeface="Arial" panose="020B0604020202020204" pitchFamily="34" charset="0"/>
          </a:defRPr>
        </a:defPPr>
      </a:lstStyle>
    </a:txDef>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ec8582d-3ef0-4812-8a49-3d96756f989f" xsi:nil="true"/>
    <lcf76f155ced4ddcb4097134ff3c332f xmlns="3ee2c254-fafb-45ad-a0da-3061856190dd">
      <Terms xmlns="http://schemas.microsoft.com/office/infopath/2007/PartnerControls"/>
    </lcf76f155ced4ddcb4097134ff3c332f>
    <SharedWithUsers xmlns="eec8582d-3ef0-4812-8a49-3d96756f989f">
      <UserInfo>
        <DisplayName>Mario Nardone</DisplayName>
        <AccountId>11</AccountId>
        <AccountType/>
      </UserInfo>
      <UserInfo>
        <DisplayName>Eric Stein</DisplayName>
        <AccountId>12</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25405F8E929CA4C84807331A4376E3B" ma:contentTypeVersion="21" ma:contentTypeDescription="Create a new document." ma:contentTypeScope="" ma:versionID="43118af58973d9ed74c472677aa44fd3">
  <xsd:schema xmlns:xsd="http://www.w3.org/2001/XMLSchema" xmlns:xs="http://www.w3.org/2001/XMLSchema" xmlns:p="http://schemas.microsoft.com/office/2006/metadata/properties" xmlns:ns1="http://schemas.microsoft.com/sharepoint/v3" xmlns:ns2="eec8582d-3ef0-4812-8a49-3d96756f989f" xmlns:ns3="3ee2c254-fafb-45ad-a0da-3061856190dd" targetNamespace="http://schemas.microsoft.com/office/2006/metadata/properties" ma:root="true" ma:fieldsID="80c504d3988b4117e1cd2e22295da5a7" ns1:_="" ns2:_="" ns3:_="">
    <xsd:import namespace="http://schemas.microsoft.com/sharepoint/v3"/>
    <xsd:import namespace="eec8582d-3ef0-4812-8a49-3d96756f989f"/>
    <xsd:import namespace="3ee2c254-fafb-45ad-a0da-3061856190d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7" nillable="true" ma:displayName="Unified Compliance Policy Properties" ma:hidden="true" ma:internalName="_ip_UnifiedCompliancePolicyProperties">
      <xsd:simpleType>
        <xsd:restriction base="dms:Note"/>
      </xsd:simpleType>
    </xsd:element>
    <xsd:element name="_ip_UnifiedCompliancePolicyUIAction" ma:index="2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c8582d-3ef0-4812-8a49-3d96756f989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465d7f3-4a5d-42bb-8184-3a76c6396441}" ma:internalName="TaxCatchAll" ma:showField="CatchAllData" ma:web="eec8582d-3ef0-4812-8a49-3d96756f989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e2c254-fafb-45ad-a0da-3061856190dd"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831aa9-cd17-4f18-a90c-3a62d3b203d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6B0F78-D5FE-4539-81FC-EC2967A4EB97}">
  <ds:schemaRefs>
    <ds:schemaRef ds:uri="d158acfa-a83d-4525-ade5-45ec3b53c5ad"/>
    <ds:schemaRef ds:uri="e58f827f-5e6c-4f5d-a882-d80a7847640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eec8582d-3ef0-4812-8a49-3d96756f989f"/>
    <ds:schemaRef ds:uri="3ee2c254-fafb-45ad-a0da-3061856190dd"/>
    <ds:schemaRef ds:uri="http://schemas.microsoft.com/sharepoint/v3"/>
  </ds:schemaRefs>
</ds:datastoreItem>
</file>

<file path=customXml/itemProps2.xml><?xml version="1.0" encoding="utf-8"?>
<ds:datastoreItem xmlns:ds="http://schemas.openxmlformats.org/officeDocument/2006/customXml" ds:itemID="{13137E2A-71A8-4280-ABAB-A15FC1A1A1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ec8582d-3ef0-4812-8a49-3d96756f989f"/>
    <ds:schemaRef ds:uri="3ee2c254-fafb-45ad-a0da-3061856190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62DC9E-7BBE-46C4-8415-C5322D038B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TotalTime>
  <Words>4608</Words>
  <Application>Microsoft Office PowerPoint</Application>
  <PresentationFormat>On-screen Show (16:9)</PresentationFormat>
  <Paragraphs>129</Paragraphs>
  <Slides>20</Slides>
  <Notes>20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20</vt:i4>
      </vt:variant>
    </vt:vector>
  </HeadingPairs>
  <TitlesOfParts>
    <vt:vector size="34" baseType="lpstr">
      <vt:lpstr>Aptos</vt:lpstr>
      <vt:lpstr>Arial</vt:lpstr>
      <vt:lpstr>AvenirNext LT Pro Regular</vt:lpstr>
      <vt:lpstr>Calibri</vt:lpstr>
      <vt:lpstr>Calibri Light</vt:lpstr>
      <vt:lpstr>Roboto</vt:lpstr>
      <vt:lpstr>Roboto Black</vt:lpstr>
      <vt:lpstr>Roboto Condensed</vt:lpstr>
      <vt:lpstr>Roboto Regular</vt:lpstr>
      <vt:lpstr>Symbol</vt:lpstr>
      <vt:lpstr>Times New Roman</vt:lpstr>
      <vt:lpstr>Office Theme</vt:lpstr>
      <vt:lpstr>White Label</vt:lpstr>
      <vt:lpstr>1_White Label</vt:lpstr>
      <vt:lpstr>2025 Q3 Quarterly Market Review</vt:lpstr>
      <vt:lpstr>PowerPoint Presentation</vt:lpstr>
      <vt:lpstr>Q3 2025 by the numbers</vt:lpstr>
      <vt:lpstr>Resilience in economic growth</vt:lpstr>
      <vt:lpstr>A softening labor market</vt:lpstr>
      <vt:lpstr>Can the Fed maintain balance?</vt:lpstr>
      <vt:lpstr>Fed moves and the 10-year (Jan 83’ - Dec 24’)</vt:lpstr>
      <vt:lpstr>Global bond returns</vt:lpstr>
      <vt:lpstr>Yield curve changes</vt:lpstr>
      <vt:lpstr>US stock returns by size and style</vt:lpstr>
      <vt:lpstr>Artificial Intelligence requires real spending</vt:lpstr>
      <vt:lpstr>S&amp;P 500 Valuations</vt:lpstr>
      <vt:lpstr>What do declining interest rates mean for stock returns?</vt:lpstr>
      <vt:lpstr>Government shutdowns and market performance</vt:lpstr>
      <vt:lpstr>International developed and emerging market stock returns</vt:lpstr>
      <vt:lpstr>International stocks and the dollar</vt:lpstr>
      <vt:lpstr>Dollar strength is good for US consumers but bad for owners of non-US investments</vt:lpstr>
      <vt:lpstr>Global stock valuations</vt:lpstr>
      <vt:lpstr>Maintain your focus on what really matters</vt:lpstr>
      <vt:lpstr>Disclosures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Eric Stein</dc:creator>
  <cp:lastModifiedBy>Jordan Durham</cp:lastModifiedBy>
  <cp:revision>2</cp:revision>
  <cp:lastPrinted>2022-04-11T13:20:54Z</cp:lastPrinted>
  <dcterms:modified xsi:type="dcterms:W3CDTF">2025-10-16T16:13:58Z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0x010100A25405F8E929CA4C84807331A4376E3B</vt:lpwstr>
  </property>
  <property fmtid="{D5CDD505-2E9C-101B-9397-08002B2CF9AE}" pid="3" name="MediaServiceImageTags">
    <vt:lpwstr/>
  </property>
</Properties>
</file>